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4" r:id="rId2"/>
    <p:sldId id="265" r:id="rId3"/>
  </p:sldIdLst>
  <p:sldSz cx="6858000" cy="9906000" type="A4"/>
  <p:notesSz cx="6807200" cy="99393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914253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27" algn="l" defTabSz="914253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253" algn="l" defTabSz="914253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380" algn="l" defTabSz="914253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507" algn="l" defTabSz="914253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633" algn="l" defTabSz="914253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760" algn="l" defTabSz="914253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199887" algn="l" defTabSz="914253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013" algn="l" defTabSz="914253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1AC"/>
    <a:srgbClr val="052867"/>
    <a:srgbClr val="FF9933"/>
    <a:srgbClr val="FFFF66"/>
    <a:srgbClr val="F5DA4F"/>
    <a:srgbClr val="9AC7A4"/>
    <a:srgbClr val="251E1C"/>
    <a:srgbClr val="5FA3DC"/>
    <a:srgbClr val="4060A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4" d="100"/>
          <a:sy n="54" d="100"/>
        </p:scale>
        <p:origin x="1968" y="5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2950279" cy="496741"/>
          </a:xfrm>
          <a:prstGeom prst="rect">
            <a:avLst/>
          </a:prstGeom>
        </p:spPr>
        <p:txBody>
          <a:bodyPr vert="horz" lIns="86126" tIns="43063" rIns="86126" bIns="43063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449" y="1"/>
            <a:ext cx="2950279" cy="496741"/>
          </a:xfrm>
          <a:prstGeom prst="rect">
            <a:avLst/>
          </a:prstGeom>
        </p:spPr>
        <p:txBody>
          <a:bodyPr vert="horz" lIns="86126" tIns="43063" rIns="86126" bIns="43063" rtlCol="0"/>
          <a:lstStyle>
            <a:lvl1pPr algn="r">
              <a:defRPr sz="10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2024/12/19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441093"/>
            <a:ext cx="2950279" cy="496740"/>
          </a:xfrm>
          <a:prstGeom prst="rect">
            <a:avLst/>
          </a:prstGeom>
        </p:spPr>
        <p:txBody>
          <a:bodyPr vert="horz" lIns="86126" tIns="43063" rIns="86126" bIns="43063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449" y="9441093"/>
            <a:ext cx="2950279" cy="496740"/>
          </a:xfrm>
          <a:prstGeom prst="rect">
            <a:avLst/>
          </a:prstGeom>
        </p:spPr>
        <p:txBody>
          <a:bodyPr vert="horz" lIns="86126" tIns="43063" rIns="86126" bIns="43063" rtlCol="0" anchor="b"/>
          <a:lstStyle>
            <a:lvl1pPr algn="r">
              <a:defRPr sz="10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5" y="3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0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2024/12/19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1241425"/>
            <a:ext cx="2324100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18" tIns="45760" rIns="91518" bIns="457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10"/>
            <a:ext cx="5445760" cy="3913614"/>
          </a:xfrm>
          <a:prstGeom prst="rect">
            <a:avLst/>
          </a:prstGeom>
        </p:spPr>
        <p:txBody>
          <a:bodyPr vert="horz" lIns="91518" tIns="45760" rIns="91518" bIns="457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440651"/>
            <a:ext cx="2949786" cy="498691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5" y="9440651"/>
            <a:ext cx="2949786" cy="498691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0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5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127" algn="l" defTabSz="91425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253" algn="l" defTabSz="91425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380" algn="l" defTabSz="91425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507" algn="l" defTabSz="91425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633" algn="l" defTabSz="91425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760" algn="l" defTabSz="91425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9887" algn="l" defTabSz="91425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013" algn="l" defTabSz="91425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48959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11BB3D-FFAC-46C0-94CF-B84E4822A372}" type="slidenum">
              <a:rPr kumimoji="1" lang="ja-JP" altLang="en-US" smtClean="0">
                <a:solidFill>
                  <a:prstClr val="black"/>
                </a:solidFill>
              </a:rPr>
              <a:pPr/>
              <a:t>2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871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5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884" indent="0" algn="ctr">
              <a:buNone/>
              <a:defRPr sz="1500"/>
            </a:lvl2pPr>
            <a:lvl3pPr marL="685767" indent="0" algn="ctr">
              <a:buNone/>
              <a:defRPr sz="1350"/>
            </a:lvl3pPr>
            <a:lvl4pPr marL="1028651" indent="0" algn="ctr">
              <a:buNone/>
              <a:defRPr sz="1200"/>
            </a:lvl4pPr>
            <a:lvl5pPr marL="1371536" indent="0" algn="ctr">
              <a:buNone/>
              <a:defRPr sz="1200"/>
            </a:lvl5pPr>
            <a:lvl6pPr marL="1714419" indent="0" algn="ctr">
              <a:buNone/>
              <a:defRPr sz="1200"/>
            </a:lvl6pPr>
            <a:lvl7pPr marL="2057303" indent="0" algn="ctr">
              <a:buNone/>
              <a:defRPr sz="1200"/>
            </a:lvl7pPr>
            <a:lvl8pPr marL="2400187" indent="0" algn="ctr">
              <a:buNone/>
              <a:defRPr sz="1200"/>
            </a:lvl8pPr>
            <a:lvl9pPr marL="274307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85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065" y="9180819"/>
            <a:ext cx="231587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16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855" y="527666"/>
            <a:ext cx="5914290" cy="191459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855" y="2636891"/>
            <a:ext cx="5914290" cy="62858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85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065" y="9180819"/>
            <a:ext cx="231587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16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527404"/>
            <a:ext cx="1478756" cy="839487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4"/>
            <a:ext cx="4350543" cy="839487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85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065" y="9180819"/>
            <a:ext cx="231587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16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855" y="527666"/>
            <a:ext cx="5914290" cy="191459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855" y="2636891"/>
            <a:ext cx="5914290" cy="62858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85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065" y="9180819"/>
            <a:ext cx="231587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16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7"/>
            <a:ext cx="5915025" cy="21669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67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3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1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8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7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85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065" y="9180819"/>
            <a:ext cx="231587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16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855" y="527666"/>
            <a:ext cx="5914290" cy="191459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3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3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7185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065" y="9180819"/>
            <a:ext cx="231587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16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6"/>
            <a:ext cx="2901255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7" indent="0">
              <a:buNone/>
              <a:defRPr sz="1350" b="1"/>
            </a:lvl3pPr>
            <a:lvl4pPr marL="1028651" indent="0">
              <a:buNone/>
              <a:defRPr sz="1200" b="1"/>
            </a:lvl4pPr>
            <a:lvl5pPr marL="1371536" indent="0">
              <a:buNone/>
              <a:defRPr sz="1200" b="1"/>
            </a:lvl5pPr>
            <a:lvl6pPr marL="1714419" indent="0">
              <a:buNone/>
              <a:defRPr sz="1200" b="1"/>
            </a:lvl6pPr>
            <a:lvl7pPr marL="2057303" indent="0">
              <a:buNone/>
              <a:defRPr sz="1200" b="1"/>
            </a:lvl7pPr>
            <a:lvl8pPr marL="2400187" indent="0">
              <a:buNone/>
              <a:defRPr sz="1200" b="1"/>
            </a:lvl8pPr>
            <a:lvl9pPr marL="274307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6"/>
            <a:ext cx="2915543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7" indent="0">
              <a:buNone/>
              <a:defRPr sz="1350" b="1"/>
            </a:lvl3pPr>
            <a:lvl4pPr marL="1028651" indent="0">
              <a:buNone/>
              <a:defRPr sz="1200" b="1"/>
            </a:lvl4pPr>
            <a:lvl5pPr marL="1371536" indent="0">
              <a:buNone/>
              <a:defRPr sz="1200" b="1"/>
            </a:lvl5pPr>
            <a:lvl6pPr marL="1714419" indent="0">
              <a:buNone/>
              <a:defRPr sz="1200" b="1"/>
            </a:lvl6pPr>
            <a:lvl7pPr marL="2057303" indent="0">
              <a:buNone/>
              <a:defRPr sz="1200" b="1"/>
            </a:lvl7pPr>
            <a:lvl8pPr marL="2400187" indent="0">
              <a:buNone/>
              <a:defRPr sz="1200" b="1"/>
            </a:lvl8pPr>
            <a:lvl9pPr marL="274307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7185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065" y="9180819"/>
            <a:ext cx="231587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16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855" y="527666"/>
            <a:ext cx="5914290" cy="191459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7185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065" y="9180819"/>
            <a:ext cx="231587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16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7185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065" y="9180819"/>
            <a:ext cx="231587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16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660401"/>
            <a:ext cx="2211883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2"/>
            <a:ext cx="3471863" cy="703968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2" y="2971800"/>
            <a:ext cx="2211883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050"/>
            </a:lvl2pPr>
            <a:lvl3pPr marL="685767" indent="0">
              <a:buNone/>
              <a:defRPr sz="900"/>
            </a:lvl3pPr>
            <a:lvl4pPr marL="1028651" indent="0">
              <a:buNone/>
              <a:defRPr sz="750"/>
            </a:lvl4pPr>
            <a:lvl5pPr marL="1371536" indent="0">
              <a:buNone/>
              <a:defRPr sz="750"/>
            </a:lvl5pPr>
            <a:lvl6pPr marL="1714419" indent="0">
              <a:buNone/>
              <a:defRPr sz="750"/>
            </a:lvl6pPr>
            <a:lvl7pPr marL="2057303" indent="0">
              <a:buNone/>
              <a:defRPr sz="750"/>
            </a:lvl7pPr>
            <a:lvl8pPr marL="2400187" indent="0">
              <a:buNone/>
              <a:defRPr sz="750"/>
            </a:lvl8pPr>
            <a:lvl9pPr marL="274307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7185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065" y="9180819"/>
            <a:ext cx="231587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16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660401"/>
            <a:ext cx="2211883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2"/>
            <a:ext cx="3471863" cy="703968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884" indent="0">
              <a:buNone/>
              <a:defRPr sz="2100"/>
            </a:lvl2pPr>
            <a:lvl3pPr marL="685767" indent="0">
              <a:buNone/>
              <a:defRPr sz="1800"/>
            </a:lvl3pPr>
            <a:lvl4pPr marL="1028651" indent="0">
              <a:buNone/>
              <a:defRPr sz="1500"/>
            </a:lvl4pPr>
            <a:lvl5pPr marL="1371536" indent="0">
              <a:buNone/>
              <a:defRPr sz="1500"/>
            </a:lvl5pPr>
            <a:lvl6pPr marL="1714419" indent="0">
              <a:buNone/>
              <a:defRPr sz="1500"/>
            </a:lvl6pPr>
            <a:lvl7pPr marL="2057303" indent="0">
              <a:buNone/>
              <a:defRPr sz="1500"/>
            </a:lvl7pPr>
            <a:lvl8pPr marL="2400187" indent="0">
              <a:buNone/>
              <a:defRPr sz="1500"/>
            </a:lvl8pPr>
            <a:lvl9pPr marL="2743070" indent="0">
              <a:buNone/>
              <a:defRPr sz="1500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2" y="2971800"/>
            <a:ext cx="2211883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050"/>
            </a:lvl2pPr>
            <a:lvl3pPr marL="685767" indent="0">
              <a:buNone/>
              <a:defRPr sz="900"/>
            </a:lvl3pPr>
            <a:lvl4pPr marL="1028651" indent="0">
              <a:buNone/>
              <a:defRPr sz="750"/>
            </a:lvl4pPr>
            <a:lvl5pPr marL="1371536" indent="0">
              <a:buNone/>
              <a:defRPr sz="750"/>
            </a:lvl5pPr>
            <a:lvl6pPr marL="1714419" indent="0">
              <a:buNone/>
              <a:defRPr sz="750"/>
            </a:lvl6pPr>
            <a:lvl7pPr marL="2057303" indent="0">
              <a:buNone/>
              <a:defRPr sz="750"/>
            </a:lvl7pPr>
            <a:lvl8pPr marL="2400187" indent="0">
              <a:buNone/>
              <a:defRPr sz="750"/>
            </a:lvl8pPr>
            <a:lvl9pPr marL="274307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7185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065" y="9180819"/>
            <a:ext cx="231587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166" y="9180819"/>
            <a:ext cx="1542980" cy="527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684686" rtl="0" fontAlgn="base">
        <a:lnSpc>
          <a:spcPct val="90000"/>
        </a:lnSpc>
        <a:spcBef>
          <a:spcPct val="0"/>
        </a:spcBef>
        <a:spcAft>
          <a:spcPct val="0"/>
        </a:spcAft>
        <a:defRPr kumimoji="1" sz="3263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4686" rtl="0" fontAlgn="base">
        <a:lnSpc>
          <a:spcPct val="90000"/>
        </a:lnSpc>
        <a:spcBef>
          <a:spcPct val="0"/>
        </a:spcBef>
        <a:spcAft>
          <a:spcPct val="0"/>
        </a:spcAft>
        <a:defRPr kumimoji="1" sz="3263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684686" rtl="0" fontAlgn="base">
        <a:lnSpc>
          <a:spcPct val="90000"/>
        </a:lnSpc>
        <a:spcBef>
          <a:spcPct val="0"/>
        </a:spcBef>
        <a:spcAft>
          <a:spcPct val="0"/>
        </a:spcAft>
        <a:defRPr kumimoji="1" sz="3263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684686" rtl="0" fontAlgn="base">
        <a:lnSpc>
          <a:spcPct val="90000"/>
        </a:lnSpc>
        <a:spcBef>
          <a:spcPct val="0"/>
        </a:spcBef>
        <a:spcAft>
          <a:spcPct val="0"/>
        </a:spcAft>
        <a:defRPr kumimoji="1" sz="3263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684686" rtl="0" fontAlgn="base">
        <a:lnSpc>
          <a:spcPct val="90000"/>
        </a:lnSpc>
        <a:spcBef>
          <a:spcPct val="0"/>
        </a:spcBef>
        <a:spcAft>
          <a:spcPct val="0"/>
        </a:spcAft>
        <a:defRPr kumimoji="1" sz="3263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03250" algn="l" defTabSz="684686" rtl="0" fontAlgn="base">
        <a:lnSpc>
          <a:spcPct val="90000"/>
        </a:lnSpc>
        <a:spcBef>
          <a:spcPct val="0"/>
        </a:spcBef>
        <a:spcAft>
          <a:spcPct val="0"/>
        </a:spcAft>
        <a:defRPr kumimoji="1" sz="3263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806501" algn="l" defTabSz="684686" rtl="0" fontAlgn="base">
        <a:lnSpc>
          <a:spcPct val="90000"/>
        </a:lnSpc>
        <a:spcBef>
          <a:spcPct val="0"/>
        </a:spcBef>
        <a:spcAft>
          <a:spcPct val="0"/>
        </a:spcAft>
        <a:defRPr kumimoji="1" sz="3263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209751" algn="l" defTabSz="684686" rtl="0" fontAlgn="base">
        <a:lnSpc>
          <a:spcPct val="90000"/>
        </a:lnSpc>
        <a:spcBef>
          <a:spcPct val="0"/>
        </a:spcBef>
        <a:spcAft>
          <a:spcPct val="0"/>
        </a:spcAft>
        <a:defRPr kumimoji="1" sz="3263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613002" algn="l" defTabSz="684686" rtl="0" fontAlgn="base">
        <a:lnSpc>
          <a:spcPct val="90000"/>
        </a:lnSpc>
        <a:spcBef>
          <a:spcPct val="0"/>
        </a:spcBef>
        <a:spcAft>
          <a:spcPct val="0"/>
        </a:spcAft>
        <a:defRPr kumimoji="1" sz="3263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70821" indent="-170821" algn="l" defTabSz="684686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kumimoji="1" sz="2029" kern="1200">
          <a:solidFill>
            <a:schemeClr val="tx1"/>
          </a:solidFill>
          <a:latin typeface="+mn-lt"/>
          <a:ea typeface="+mn-ea"/>
          <a:cs typeface="+mn-cs"/>
        </a:defRPr>
      </a:lvl1pPr>
      <a:lvl2pPr marL="513865" indent="-170821" algn="l" defTabSz="684686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umimoji="1" sz="1764" kern="1200">
          <a:solidFill>
            <a:schemeClr val="tx1"/>
          </a:solidFill>
          <a:latin typeface="+mn-lt"/>
          <a:ea typeface="+mn-ea"/>
          <a:cs typeface="+mn-cs"/>
        </a:defRPr>
      </a:lvl2pPr>
      <a:lvl3pPr marL="856907" indent="-170821" algn="l" defTabSz="684686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umimoji="1" sz="1499" kern="1200">
          <a:solidFill>
            <a:schemeClr val="tx1"/>
          </a:solidFill>
          <a:latin typeface="+mn-lt"/>
          <a:ea typeface="+mn-ea"/>
          <a:cs typeface="+mn-cs"/>
        </a:defRPr>
      </a:lvl3pPr>
      <a:lvl4pPr marL="1199950" indent="-170821" algn="l" defTabSz="684686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umimoji="1"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1541593" indent="-170821" algn="l" defTabSz="684686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umimoji="1"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885861" indent="-171442" algn="l" defTabSz="68576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45" indent="-171442" algn="l" defTabSz="68576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9" indent="-171442" algn="l" defTabSz="68576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13" indent="-171442" algn="l" defTabSz="68576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7" algn="l" defTabSz="68576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1" algn="l" defTabSz="68576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6" algn="l" defTabSz="68576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9" algn="l" defTabSz="68576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03" algn="l" defTabSz="68576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7" algn="l" defTabSz="68576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70" algn="l" defTabSz="68576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zoom.us/webinar/register/WN_gIInENmfRlCE_tJvuKD2zg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mailto:y-yakou@takata-seiyaku.co.jp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hyperlink" Target="https://zoom.us/webinar/register/WN_gIInENmfRlCE_tJvuKD2zg" TargetMode="External"/><Relationship Id="rId10" Type="http://schemas.openxmlformats.org/officeDocument/2006/relationships/image" Target="../media/image4.png"/><Relationship Id="rId4" Type="http://schemas.openxmlformats.org/officeDocument/2006/relationships/image" Target="../media/image6.png"/><Relationship Id="rId9" Type="http://schemas.openxmlformats.org/officeDocument/2006/relationships/hyperlink" Target="https://www.takata-seiyaku.co.jp/privacypolicy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\\Server-win\share\アスクル関連\１月作業\0111アスクル\AI\009_929d_sns\haike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7" y="99941"/>
            <a:ext cx="6858000" cy="9806059"/>
          </a:xfrm>
          <a:prstGeom prst="rect">
            <a:avLst/>
          </a:prstGeom>
          <a:noFill/>
        </p:spPr>
      </p:pic>
      <p:pic>
        <p:nvPicPr>
          <p:cNvPr id="1031" name="Picture 7" descr="\\Server-win\share\アスクル関連\１月作業\0111アスクル\AI\009_929d_sns\fukidash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6513" y="2215063"/>
            <a:ext cx="817409" cy="817409"/>
          </a:xfrm>
          <a:prstGeom prst="rect">
            <a:avLst/>
          </a:prstGeom>
          <a:noFill/>
        </p:spPr>
      </p:pic>
      <p:pic>
        <p:nvPicPr>
          <p:cNvPr id="38" name="Picture 7" descr="\\Server-win\share\アスクル関連\１月作業\0111アスクル\AI\009_929d_sns\fukidash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7684" y="3011150"/>
            <a:ext cx="819731" cy="819731"/>
          </a:xfrm>
          <a:prstGeom prst="rect">
            <a:avLst/>
          </a:prstGeom>
          <a:noFill/>
        </p:spPr>
      </p:pic>
      <p:pic>
        <p:nvPicPr>
          <p:cNvPr id="1034" name="Picture 10" descr="\\Server-win\share\アスクル関連\１月作業\0111アスクル\AI\009_929d_sns\hane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109625" y="-9518244"/>
            <a:ext cx="9077250" cy="11863519"/>
          </a:xfrm>
          <a:prstGeom prst="rect">
            <a:avLst/>
          </a:prstGeom>
          <a:noFill/>
        </p:spPr>
      </p:pic>
      <p:sp>
        <p:nvSpPr>
          <p:cNvPr id="65" name="テキスト ボックス 64"/>
          <p:cNvSpPr txBox="1"/>
          <p:nvPr/>
        </p:nvSpPr>
        <p:spPr>
          <a:xfrm>
            <a:off x="256431" y="187408"/>
            <a:ext cx="6745618" cy="1323439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1">
                <a:lumMod val="20000"/>
                <a:lumOff val="8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膵臓がん </a:t>
            </a:r>
            <a:r>
              <a:rPr lang="en-US" altLang="ja-JP" sz="3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Update Meeting</a:t>
            </a:r>
          </a:p>
          <a:p>
            <a:r>
              <a:rPr lang="ja-JP" altLang="en-US" sz="4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　　　</a:t>
            </a:r>
            <a:r>
              <a:rPr lang="ja-JP" altLang="en-US" sz="3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～膵癌治療の最前線～</a:t>
            </a: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416376" y="2442798"/>
            <a:ext cx="564886" cy="309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11" dirty="0">
                <a:solidFill>
                  <a:srgbClr val="5FA3D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日時</a:t>
            </a: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404076" y="3243030"/>
            <a:ext cx="546945" cy="309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11" dirty="0">
                <a:solidFill>
                  <a:srgbClr val="5FA3D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形式</a:t>
            </a: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1084307" y="2277692"/>
            <a:ext cx="3748950" cy="635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29" spc="265" dirty="0">
                <a:latin typeface="ＤＦＧ平成ゴシック体W9" pitchFamily="50" charset="-128"/>
                <a:ea typeface="ＤＦＧ平成ゴシック体W9" pitchFamily="50" charset="-128"/>
              </a:rPr>
              <a:t>2025</a:t>
            </a:r>
            <a:r>
              <a:rPr lang="ja-JP" altLang="en-US" sz="2029" spc="265" dirty="0">
                <a:latin typeface="ＤＦＧ平成ゴシック体W9" pitchFamily="50" charset="-128"/>
                <a:ea typeface="ＤＦＧ平成ゴシック体W9" pitchFamily="50" charset="-128"/>
              </a:rPr>
              <a:t>年</a:t>
            </a:r>
            <a:r>
              <a:rPr lang="en-US" altLang="ja-JP" sz="3528" b="1" spc="265" dirty="0">
                <a:latin typeface="ＤＦＧ平成ゴシック体W9" pitchFamily="50" charset="-128"/>
                <a:ea typeface="ＤＦＧ平成ゴシック体W9" pitchFamily="50" charset="-128"/>
              </a:rPr>
              <a:t>1</a:t>
            </a:r>
            <a:r>
              <a:rPr lang="ja-JP" altLang="ja-JP" sz="2029" b="1" spc="265" dirty="0">
                <a:latin typeface="ＤＦＧ平成ゴシック体W9" pitchFamily="50" charset="-128"/>
                <a:ea typeface="ＤＦＧ平成ゴシック体W9" pitchFamily="50" charset="-128"/>
              </a:rPr>
              <a:t>月</a:t>
            </a:r>
            <a:r>
              <a:rPr lang="en-US" altLang="ja-JP" sz="3530" b="1" spc="265" dirty="0">
                <a:latin typeface="ＤＦＧ平成ゴシック体W9" pitchFamily="50" charset="-128"/>
                <a:ea typeface="ＤＦＧ平成ゴシック体W9"/>
              </a:rPr>
              <a:t>29</a:t>
            </a:r>
            <a:r>
              <a:rPr lang="ja-JP" altLang="ja-JP" sz="2029" b="1" spc="265" dirty="0">
                <a:latin typeface="ＤＦＧ平成ゴシック体W9" pitchFamily="50" charset="-128"/>
                <a:ea typeface="ＤＦＧ平成ゴシック体W9" pitchFamily="50" charset="-128"/>
              </a:rPr>
              <a:t>日</a:t>
            </a:r>
            <a:r>
              <a:rPr lang="ja-JP" altLang="en-US" sz="2029" b="1" spc="265" dirty="0">
                <a:latin typeface="ＤＦＧ平成ゴシック体W9" pitchFamily="50" charset="-128"/>
                <a:ea typeface="ＤＦＧ平成ゴシック体W9" pitchFamily="50" charset="-128"/>
              </a:rPr>
              <a:t>（水）</a:t>
            </a:r>
            <a:endParaRPr lang="ja-JP" altLang="ja-JP" sz="2029" b="1" spc="265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1065866" y="3031576"/>
            <a:ext cx="4300117" cy="79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117" dirty="0">
                <a:latin typeface="ＤＦＧ平成ゴシック体W7" pitchFamily="50" charset="-128"/>
                <a:ea typeface="ＤＦＧ平成ゴシック体W7" pitchFamily="50" charset="-128"/>
              </a:rPr>
              <a:t>Zoom</a:t>
            </a:r>
            <a:r>
              <a:rPr lang="ja-JP" altLang="en-US" sz="2117" dirty="0">
                <a:latin typeface="ＤＦＧ平成ゴシック体W7" pitchFamily="50" charset="-128"/>
                <a:ea typeface="ＤＦＧ平成ゴシック体W7" pitchFamily="50" charset="-128"/>
              </a:rPr>
              <a:t>を用いた</a:t>
            </a:r>
            <a:r>
              <a:rPr lang="en-US" altLang="ja-JP" sz="2117" dirty="0">
                <a:latin typeface="ＤＦＧ平成ゴシック体W7" pitchFamily="50" charset="-128"/>
                <a:ea typeface="ＤＦＧ平成ゴシック体W7" pitchFamily="50" charset="-128"/>
              </a:rPr>
              <a:t>WEB</a:t>
            </a:r>
            <a:r>
              <a:rPr lang="ja-JP" altLang="en-US" sz="2117" dirty="0">
                <a:latin typeface="ＤＦＧ平成ゴシック体W7" pitchFamily="50" charset="-128"/>
                <a:ea typeface="ＤＦＧ平成ゴシック体W7" pitchFamily="50" charset="-128"/>
              </a:rPr>
              <a:t>配信</a:t>
            </a:r>
            <a:endParaRPr lang="en-US" altLang="ja-JP" sz="2117" dirty="0">
              <a:latin typeface="ＤＦＧ平成ゴシック体W7" pitchFamily="50" charset="-128"/>
              <a:ea typeface="ＤＦＧ平成ゴシック体W7" pitchFamily="50" charset="-128"/>
            </a:endParaRPr>
          </a:p>
          <a:p>
            <a:r>
              <a:rPr lang="ja-JP" altLang="en-US" sz="1235" dirty="0">
                <a:latin typeface="ＤＦＧ平成ゴシック体W7" pitchFamily="50" charset="-128"/>
                <a:ea typeface="ＤＦＧ平成ゴシック体W7" pitchFamily="50" charset="-128"/>
              </a:rPr>
              <a:t>ご参加には事前登録が必要です。</a:t>
            </a:r>
            <a:endParaRPr lang="en-US" altLang="ja-JP" sz="1235" dirty="0">
              <a:latin typeface="ＤＦＧ平成ゴシック体W7" pitchFamily="50" charset="-128"/>
              <a:ea typeface="ＤＦＧ平成ゴシック体W7" pitchFamily="50" charset="-128"/>
            </a:endParaRPr>
          </a:p>
          <a:p>
            <a:r>
              <a:rPr lang="en-US" altLang="ja-JP" sz="1235" dirty="0">
                <a:latin typeface="ＤＦＧ平成ゴシック体W7" pitchFamily="50" charset="-128"/>
                <a:ea typeface="ＤＦＧ平成ゴシック体W7" pitchFamily="50" charset="-128"/>
              </a:rPr>
              <a:t>URL</a:t>
            </a:r>
            <a:r>
              <a:rPr lang="ja-JP" altLang="en-US" sz="1235" dirty="0">
                <a:latin typeface="ＤＦＧ平成ゴシック体W7" pitchFamily="50" charset="-128"/>
                <a:ea typeface="ＤＦＧ平成ゴシック体W7" pitchFamily="50" charset="-128"/>
              </a:rPr>
              <a:t>または右の二次元コードより事前登録をお願いします。</a:t>
            </a:r>
            <a:endParaRPr lang="en-US" altLang="ja-JP" sz="1235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cxnSp>
        <p:nvCxnSpPr>
          <p:cNvPr id="104" name="直線コネクタ 103"/>
          <p:cNvCxnSpPr/>
          <p:nvPr/>
        </p:nvCxnSpPr>
        <p:spPr>
          <a:xfrm flipV="1">
            <a:off x="218554" y="9558273"/>
            <a:ext cx="4315868" cy="229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/>
          <p:cNvCxnSpPr/>
          <p:nvPr/>
        </p:nvCxnSpPr>
        <p:spPr>
          <a:xfrm>
            <a:off x="4347200" y="9558273"/>
            <a:ext cx="229484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テキスト ボックス 106"/>
          <p:cNvSpPr txBox="1"/>
          <p:nvPr/>
        </p:nvSpPr>
        <p:spPr>
          <a:xfrm>
            <a:off x="-27697" y="9558273"/>
            <a:ext cx="6905249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88" b="1" dirty="0">
                <a:latin typeface="ＤＦＧ平成ゴシック体W7" pitchFamily="50" charset="-128"/>
                <a:ea typeface="ＤＦＧ平成ゴシック体W7" pitchFamily="50" charset="-128"/>
              </a:rPr>
              <a:t>主催　高田製薬株式会社</a:t>
            </a:r>
            <a:endParaRPr lang="ja-JP" altLang="ja-JP" sz="1588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1354046" y="3272388"/>
            <a:ext cx="981922" cy="610689"/>
          </a:xfrm>
          <a:prstGeom prst="ellipse">
            <a:avLst/>
          </a:prstGeom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ja-JP" altLang="en-US" sz="2822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フレーム 3"/>
          <p:cNvSpPr/>
          <p:nvPr/>
        </p:nvSpPr>
        <p:spPr>
          <a:xfrm>
            <a:off x="96981" y="4452061"/>
            <a:ext cx="6642042" cy="4899741"/>
          </a:xfrm>
          <a:prstGeom prst="frame">
            <a:avLst>
              <a:gd name="adj1" fmla="val 3856"/>
            </a:avLst>
          </a:prstGeom>
          <a:solidFill>
            <a:srgbClr val="0061AC"/>
          </a:solidFill>
          <a:ln>
            <a:solidFill>
              <a:srgbClr val="052867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ja-JP" altLang="en-US" sz="2822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4552363" y="2482594"/>
            <a:ext cx="2683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spc="265" dirty="0">
                <a:latin typeface="ＤＦＧ平成ゴシック体W9" pitchFamily="50" charset="-128"/>
                <a:ea typeface="ＤＦＧ平成ゴシック体W9" pitchFamily="50" charset="-128"/>
              </a:rPr>
              <a:t>18</a:t>
            </a:r>
            <a:r>
              <a:rPr lang="ja-JP" altLang="ja-JP" sz="1600" b="1" spc="265" dirty="0">
                <a:latin typeface="ＤＦＧ平成ゴシック体W9" pitchFamily="50" charset="-128"/>
                <a:ea typeface="ＤＦＧ平成ゴシック体W9" pitchFamily="50" charset="-128"/>
              </a:rPr>
              <a:t>：</a:t>
            </a:r>
            <a:r>
              <a:rPr lang="en-US" altLang="ja-JP" sz="1600" b="1" spc="265" dirty="0">
                <a:latin typeface="ＤＦＧ平成ゴシック体W9" pitchFamily="50" charset="-128"/>
                <a:ea typeface="ＤＦＧ平成ゴシック体W9" pitchFamily="50" charset="-128"/>
              </a:rPr>
              <a:t>30</a:t>
            </a:r>
            <a:r>
              <a:rPr lang="ja-JP" altLang="ja-JP" sz="1600" b="1" spc="265" dirty="0">
                <a:latin typeface="ＤＦＧ平成ゴシック体W9" pitchFamily="50" charset="-128"/>
                <a:ea typeface="ＤＦＧ平成ゴシック体W9" pitchFamily="50" charset="-128"/>
              </a:rPr>
              <a:t>～</a:t>
            </a:r>
            <a:r>
              <a:rPr lang="en-US" altLang="ja-JP" sz="1600" b="1" spc="265" dirty="0">
                <a:latin typeface="ＤＦＧ平成ゴシック体W9" pitchFamily="50" charset="-128"/>
                <a:ea typeface="ＤＦＧ平成ゴシック体W9" pitchFamily="50" charset="-128"/>
              </a:rPr>
              <a:t>19</a:t>
            </a:r>
            <a:r>
              <a:rPr lang="ja-JP" altLang="ja-JP" sz="1600" b="1" spc="265" dirty="0">
                <a:latin typeface="ＤＦＧ平成ゴシック体W9" pitchFamily="50" charset="-128"/>
                <a:ea typeface="ＤＦＧ平成ゴシック体W9" pitchFamily="50" charset="-128"/>
              </a:rPr>
              <a:t>：</a:t>
            </a:r>
            <a:r>
              <a:rPr lang="en-US" altLang="ja-JP" sz="1600" b="1" spc="265" dirty="0">
                <a:latin typeface="ＤＦＧ平成ゴシック体W9" pitchFamily="50" charset="-128"/>
                <a:ea typeface="ＤＦＧ平成ゴシック体W9" pitchFamily="50" charset="-128"/>
              </a:rPr>
              <a:t>30</a:t>
            </a:r>
            <a:endParaRPr lang="ja-JP" altLang="ja-JP" sz="1600" b="1" spc="265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6995" y="3898363"/>
            <a:ext cx="5978647" cy="784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99" b="1" dirty="0">
                <a:latin typeface="Arial Unicode MS"/>
                <a:ea typeface="ＤＦＧ平成ゴシック体W7"/>
                <a:cs typeface="Arial"/>
              </a:rPr>
              <a:t>URL</a:t>
            </a:r>
            <a:r>
              <a:rPr lang="ja-JP" altLang="en-US" sz="1499" b="1" dirty="0">
                <a:latin typeface="Arial Unicode MS"/>
                <a:ea typeface="ＤＦＧ平成ゴシック体W7"/>
                <a:cs typeface="Arial"/>
              </a:rPr>
              <a:t>：</a:t>
            </a:r>
            <a:r>
              <a:rPr lang="en-US" altLang="ja-JP" sz="1499" b="1" dirty="0">
                <a:latin typeface="Arial Unicode MS"/>
                <a:ea typeface="ＤＦＧ平成ゴシック体W7"/>
                <a:cs typeface="Arial"/>
                <a:hlinkClick r:id="rId6"/>
              </a:rPr>
              <a:t>https://zoom.us/webinar/register/WN_gIInENmfRlCE_tJvuKD2zg</a:t>
            </a:r>
            <a:endParaRPr lang="en-US" altLang="ja-JP" sz="1499" b="1" dirty="0">
              <a:latin typeface="Arial Unicode MS"/>
              <a:ea typeface="ＤＦＧ平成ゴシック体W7"/>
              <a:cs typeface="Arial"/>
            </a:endParaRPr>
          </a:p>
          <a:p>
            <a:endParaRPr lang="en-US" altLang="ja-JP" sz="1499" b="1" dirty="0">
              <a:latin typeface="Arial Unicode MS"/>
              <a:ea typeface="ＤＦＧ平成ゴシック体W7"/>
              <a:cs typeface="Arial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67350" y="7834842"/>
            <a:ext cx="1027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演者</a:t>
            </a:r>
            <a:endParaRPr lang="en-US" altLang="ja-JP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5D770E8-FDEB-D922-7EED-64AA1BA932E9}"/>
              </a:ext>
            </a:extLst>
          </p:cNvPr>
          <p:cNvGrpSpPr/>
          <p:nvPr/>
        </p:nvGrpSpPr>
        <p:grpSpPr>
          <a:xfrm>
            <a:off x="454889" y="6802732"/>
            <a:ext cx="5892550" cy="945403"/>
            <a:chOff x="531086" y="4719932"/>
            <a:chExt cx="5892550" cy="945403"/>
          </a:xfrm>
        </p:grpSpPr>
        <p:sp>
          <p:nvSpPr>
            <p:cNvPr id="3" name="フレーム 2"/>
            <p:cNvSpPr/>
            <p:nvPr/>
          </p:nvSpPr>
          <p:spPr>
            <a:xfrm>
              <a:off x="531086" y="4719932"/>
              <a:ext cx="2211415" cy="408980"/>
            </a:xfrm>
            <a:prstGeom prst="frame">
              <a:avLst/>
            </a:prstGeom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ja-JP" altLang="en-US" sz="2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19" name="テキスト ボックス 118"/>
            <p:cNvSpPr txBox="1"/>
            <p:nvPr/>
          </p:nvSpPr>
          <p:spPr>
            <a:xfrm>
              <a:off x="635254" y="4769729"/>
              <a:ext cx="10276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400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座長</a:t>
              </a:r>
              <a:endParaRPr lang="en-US" altLang="ja-JP" sz="2400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4185059" y="5203670"/>
              <a:ext cx="2238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400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江口 英利 先生</a:t>
              </a:r>
              <a:endParaRPr lang="en-US" altLang="ja-JP" sz="2400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1646586" y="4823789"/>
              <a:ext cx="47250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600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大阪大学大学院医学系研究科　消化器外科学　教授　</a:t>
              </a:r>
              <a:endParaRPr lang="en-US" altLang="ja-JP" sz="1600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</p:grpSp>
      <p:sp>
        <p:nvSpPr>
          <p:cNvPr id="48" name="テキスト ボックス 47"/>
          <p:cNvSpPr txBox="1"/>
          <p:nvPr/>
        </p:nvSpPr>
        <p:spPr>
          <a:xfrm>
            <a:off x="1597541" y="7901442"/>
            <a:ext cx="48805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近畿大学医学部　外科学　肝胆膵部門　主任教授</a:t>
            </a:r>
            <a:endParaRPr lang="en-US" altLang="ja-JP" sz="1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20805" y="5206504"/>
            <a:ext cx="6423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 panose="02020900000000000000" pitchFamily="18" charset="-128"/>
                <a:ea typeface="HGP明朝E" panose="02020900000000000000" pitchFamily="18" charset="-128"/>
              </a:rPr>
              <a:t> 「　</a:t>
            </a:r>
            <a:r>
              <a:rPr lang="ja-JP" altLang="en-US" sz="3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 panose="02020900000000000000" pitchFamily="18" charset="-128"/>
                <a:ea typeface="HGP明朝E" panose="02020900000000000000" pitchFamily="18" charset="-128"/>
              </a:rPr>
              <a:t>膵癌集学的治療における</a:t>
            </a:r>
            <a:endParaRPr lang="en-US" altLang="ja-JP" sz="3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/>
            <a:r>
              <a:rPr lang="ja-JP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 panose="02020900000000000000" pitchFamily="18" charset="-128"/>
                <a:ea typeface="HGP明朝E" panose="02020900000000000000" pitchFamily="18" charset="-128"/>
              </a:rPr>
              <a:t>　　　  　</a:t>
            </a:r>
            <a:r>
              <a:rPr lang="ja-JP" altLang="en-US" sz="3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 panose="02020900000000000000" pitchFamily="18" charset="-128"/>
                <a:ea typeface="HGP明朝E" panose="02020900000000000000" pitchFamily="18" charset="-128"/>
              </a:rPr>
              <a:t>外科医の役割</a:t>
            </a:r>
            <a:r>
              <a:rPr lang="ja-JP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明朝E" panose="02020900000000000000" pitchFamily="18" charset="-128"/>
                <a:ea typeface="HGP明朝E" panose="02020900000000000000" pitchFamily="18" charset="-128"/>
              </a:rPr>
              <a:t>　　 　  」</a:t>
            </a:r>
            <a:endParaRPr lang="en-US" altLang="ja-JP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130343" y="8292813"/>
            <a:ext cx="2385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松本 逸平 先生</a:t>
            </a:r>
            <a:endParaRPr lang="en-US" altLang="ja-JP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B4D8A94-9597-FAE6-D1BE-558285620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178" y="2904901"/>
            <a:ext cx="1151185" cy="1151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C811688-8BB4-7FB3-A248-532FF806B04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55558" y="9452759"/>
            <a:ext cx="901549" cy="45713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17852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ホームベース 7"/>
          <p:cNvSpPr/>
          <p:nvPr/>
        </p:nvSpPr>
        <p:spPr>
          <a:xfrm>
            <a:off x="160617" y="1032164"/>
            <a:ext cx="6062832" cy="374706"/>
          </a:xfrm>
          <a:prstGeom prst="homePlate">
            <a:avLst/>
          </a:prstGeom>
          <a:solidFill>
            <a:srgbClr val="006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814" b="1" dirty="0">
                <a:solidFill>
                  <a:prstClr val="white"/>
                </a:solidFill>
                <a:latin typeface="Arial Unicode MS" panose="020B0604020202020204" pitchFamily="50" charset="-128"/>
                <a:ea typeface="メイリオ" panose="020B0604030504040204" pitchFamily="50" charset="-128"/>
              </a:rPr>
              <a:t>Step</a:t>
            </a:r>
            <a:r>
              <a:rPr lang="ja-JP" altLang="en-US" sz="1814" b="1" dirty="0">
                <a:solidFill>
                  <a:prstClr val="white"/>
                </a:solidFill>
                <a:latin typeface="Arial Unicode MS" panose="020B060402020202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814" b="1" dirty="0">
                <a:solidFill>
                  <a:prstClr val="white"/>
                </a:solidFill>
                <a:latin typeface="Arial Unicode MS" panose="020B0604020202020204" pitchFamily="50" charset="-128"/>
                <a:ea typeface="メイリオ" panose="020B0604030504040204" pitchFamily="50" charset="-128"/>
              </a:rPr>
              <a:t>1.</a:t>
            </a:r>
            <a:r>
              <a:rPr lang="ja-JP" altLang="en-US" sz="1814" b="1" dirty="0">
                <a:solidFill>
                  <a:prstClr val="white"/>
                </a:solidFill>
                <a:latin typeface="Arial Unicode MS" panose="020B0604020202020204" pitchFamily="50" charset="-128"/>
                <a:ea typeface="メイリオ" panose="020B0604030504040204" pitchFamily="50" charset="-128"/>
              </a:rPr>
              <a:t> 参加申し込み（登録ページにて事前登録）</a:t>
            </a:r>
          </a:p>
        </p:txBody>
      </p:sp>
      <p:sp>
        <p:nvSpPr>
          <p:cNvPr id="9" name="ホームベース 8"/>
          <p:cNvSpPr/>
          <p:nvPr/>
        </p:nvSpPr>
        <p:spPr>
          <a:xfrm>
            <a:off x="142702" y="6001029"/>
            <a:ext cx="3835488" cy="415022"/>
          </a:xfrm>
          <a:prstGeom prst="homePlate">
            <a:avLst/>
          </a:prstGeom>
          <a:solidFill>
            <a:srgbClr val="006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633" b="1" dirty="0">
                <a:solidFill>
                  <a:prstClr val="white"/>
                </a:solidFill>
                <a:latin typeface="Arial Unicode MS" panose="020B0604020202020204" pitchFamily="50" charset="-128"/>
                <a:ea typeface="メイリオ" panose="020B0604030504040204" pitchFamily="50" charset="-128"/>
              </a:rPr>
              <a:t>Step</a:t>
            </a:r>
            <a:r>
              <a:rPr lang="ja-JP" altLang="en-US" sz="1633" b="1" dirty="0">
                <a:solidFill>
                  <a:prstClr val="white"/>
                </a:solidFill>
                <a:latin typeface="Arial Unicode MS" panose="020B060402020202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33" b="1" dirty="0">
                <a:solidFill>
                  <a:prstClr val="white"/>
                </a:solidFill>
                <a:latin typeface="Arial Unicode MS" panose="020B0604020202020204" pitchFamily="50" charset="-128"/>
                <a:ea typeface="メイリオ" panose="020B0604030504040204" pitchFamily="50" charset="-128"/>
              </a:rPr>
              <a:t>2.</a:t>
            </a:r>
            <a:r>
              <a:rPr lang="ja-JP" altLang="en-US" sz="1633" b="1" dirty="0">
                <a:solidFill>
                  <a:prstClr val="white"/>
                </a:solidFill>
                <a:latin typeface="Arial Unicode MS" panose="020B0604020202020204" pitchFamily="50" charset="-128"/>
                <a:ea typeface="メイリオ" panose="020B0604030504040204" pitchFamily="50" charset="-128"/>
              </a:rPr>
              <a:t> 事前登録確認メールより入室</a:t>
            </a:r>
          </a:p>
        </p:txBody>
      </p:sp>
      <p:sp>
        <p:nvSpPr>
          <p:cNvPr id="10" name="ホームベース 9"/>
          <p:cNvSpPr/>
          <p:nvPr/>
        </p:nvSpPr>
        <p:spPr>
          <a:xfrm>
            <a:off x="4221751" y="6021032"/>
            <a:ext cx="2372350" cy="385665"/>
          </a:xfrm>
          <a:prstGeom prst="homePlate">
            <a:avLst/>
          </a:prstGeom>
          <a:solidFill>
            <a:srgbClr val="006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33" b="1" dirty="0">
                <a:solidFill>
                  <a:prstClr val="white"/>
                </a:solidFill>
                <a:latin typeface="Arial Unicode MS" panose="020B0604020202020204" pitchFamily="50" charset="-128"/>
                <a:ea typeface="メイリオ" panose="020B0604030504040204" pitchFamily="50" charset="-128"/>
              </a:rPr>
              <a:t>Step</a:t>
            </a:r>
            <a:r>
              <a:rPr lang="ja-JP" altLang="en-US" sz="1633" b="1" dirty="0">
                <a:solidFill>
                  <a:prstClr val="white"/>
                </a:solidFill>
                <a:latin typeface="Arial Unicode MS" panose="020B060402020202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33" b="1" dirty="0">
                <a:solidFill>
                  <a:prstClr val="white"/>
                </a:solidFill>
                <a:latin typeface="Arial Unicode MS" panose="020B0604020202020204" pitchFamily="50" charset="-128"/>
                <a:ea typeface="メイリオ" panose="020B0604030504040204" pitchFamily="50" charset="-128"/>
              </a:rPr>
              <a:t>3.</a:t>
            </a:r>
            <a:r>
              <a:rPr lang="ja-JP" altLang="en-US" sz="1633" b="1" dirty="0">
                <a:solidFill>
                  <a:prstClr val="white"/>
                </a:solidFill>
                <a:latin typeface="Arial Unicode MS" panose="020B0604020202020204" pitchFamily="50" charset="-128"/>
                <a:ea typeface="メイリオ" panose="020B0604030504040204" pitchFamily="50" charset="-128"/>
              </a:rPr>
              <a:t> セミナー視聴</a:t>
            </a:r>
          </a:p>
        </p:txBody>
      </p:sp>
      <p:sp>
        <p:nvSpPr>
          <p:cNvPr id="11" name="正方形/長方形 83"/>
          <p:cNvSpPr>
            <a:spLocks noChangeArrowheads="1"/>
          </p:cNvSpPr>
          <p:nvPr/>
        </p:nvSpPr>
        <p:spPr bwMode="auto">
          <a:xfrm>
            <a:off x="1304853" y="472681"/>
            <a:ext cx="4366745" cy="474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7" tIns="41475" rIns="82947" bIns="41475">
            <a:spAutoFit/>
          </a:bodyPr>
          <a:lstStyle/>
          <a:p>
            <a:pPr algn="ctr" defTabSz="828104"/>
            <a:r>
              <a:rPr lang="en-US" altLang="ja-JP" sz="254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Web</a:t>
            </a:r>
            <a:r>
              <a:rPr lang="ja-JP" altLang="en-US" sz="254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セミナーご視聴方法</a:t>
            </a:r>
            <a:endParaRPr lang="en-US" altLang="ja-JP" sz="2177" b="1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3" name="object 29">
            <a:extLst>
              <a:ext uri="{FF2B5EF4-FFF2-40B4-BE49-F238E27FC236}">
                <a16:creationId xmlns:a16="http://schemas.microsoft.com/office/drawing/2014/main" id="{FA4853A4-4D10-4C1A-9047-78F08C445821}"/>
              </a:ext>
            </a:extLst>
          </p:cNvPr>
          <p:cNvSpPr txBox="1"/>
          <p:nvPr/>
        </p:nvSpPr>
        <p:spPr>
          <a:xfrm>
            <a:off x="741801" y="1724594"/>
            <a:ext cx="6204689" cy="344766"/>
          </a:xfrm>
          <a:prstGeom prst="rect">
            <a:avLst/>
          </a:prstGeom>
        </p:spPr>
        <p:txBody>
          <a:bodyPr vert="horz" wrap="square" lIns="0" tIns="11521" rIns="0" bIns="0" rtlCol="0">
            <a:noAutofit/>
          </a:bodyPr>
          <a:lstStyle/>
          <a:p>
            <a:pPr marL="72585" marR="32260">
              <a:lnSpc>
                <a:spcPts val="1179"/>
              </a:lnSpc>
              <a:defRPr/>
            </a:pPr>
            <a:endParaRPr lang="ja-JP" altLang="en-US" sz="1452" b="1" spc="9" dirty="0">
              <a:solidFill>
                <a:srgbClr val="231F2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  <a:sym typeface="Calibri" panose="020F0502020204030204" pitchFamily="34" charset="0"/>
            </a:endParaRPr>
          </a:p>
        </p:txBody>
      </p:sp>
      <p:sp>
        <p:nvSpPr>
          <p:cNvPr id="16" name="object 56">
            <a:extLst>
              <a:ext uri="{FF2B5EF4-FFF2-40B4-BE49-F238E27FC236}">
                <a16:creationId xmlns:a16="http://schemas.microsoft.com/office/drawing/2014/main" id="{B3555344-7E1C-4509-8D60-296F1819E461}"/>
              </a:ext>
            </a:extLst>
          </p:cNvPr>
          <p:cNvSpPr txBox="1"/>
          <p:nvPr/>
        </p:nvSpPr>
        <p:spPr>
          <a:xfrm>
            <a:off x="421879" y="6461754"/>
            <a:ext cx="6202513" cy="512997"/>
          </a:xfrm>
          <a:prstGeom prst="rect">
            <a:avLst/>
          </a:prstGeom>
        </p:spPr>
        <p:txBody>
          <a:bodyPr vert="horz" wrap="square" lIns="0" tIns="11521" rIns="0" bIns="0" rtlCol="0">
            <a:noAutofit/>
          </a:bodyPr>
          <a:lstStyle/>
          <a:p>
            <a:pPr marL="66248" marR="4609">
              <a:lnSpc>
                <a:spcPts val="1452"/>
              </a:lnSpc>
              <a:defRPr/>
            </a:pPr>
            <a:r>
              <a:rPr lang="ja-JP" altLang="en-US" sz="1089" b="1" spc="23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事前登録が完了しますと、ご登録いただきましたアドレスへ登録確認メールが送信されます。</a:t>
            </a:r>
            <a:endParaRPr lang="en-US" altLang="ja-JP" sz="1089" b="1" spc="23" dirty="0">
              <a:solidFill>
                <a:srgbClr val="231F2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  <a:sym typeface="Calibri" panose="020F0502020204030204" pitchFamily="34" charset="0"/>
            </a:endParaRPr>
          </a:p>
          <a:p>
            <a:pPr marL="66248" marR="4609">
              <a:lnSpc>
                <a:spcPts val="1452"/>
              </a:lnSpc>
              <a:defRPr/>
            </a:pPr>
            <a:r>
              <a:rPr lang="ja-JP" altLang="en-US" sz="1089" b="1" spc="23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当日は、本メールの</a:t>
            </a:r>
            <a:r>
              <a:rPr lang="ja-JP" altLang="en-US" sz="1089" b="1" spc="23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「ここをクリックして参加」</a:t>
            </a:r>
            <a:r>
              <a:rPr lang="ja-JP" altLang="en-US" sz="1089" b="1" spc="23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より入室してご参加ください。</a:t>
            </a:r>
            <a:endParaRPr lang="en-US" altLang="ja-JP" sz="1089" b="1" spc="23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  <a:sym typeface="Calibri" panose="020F0502020204030204" pitchFamily="34" charset="0"/>
            </a:endParaRPr>
          </a:p>
          <a:p>
            <a:pPr marL="66248" marR="4609">
              <a:lnSpc>
                <a:spcPts val="1452"/>
              </a:lnSpc>
              <a:defRPr/>
            </a:pPr>
            <a:r>
              <a:rPr lang="ja-JP" altLang="en-US" sz="1089" b="1" spc="23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受信メールを制限されている場合は</a:t>
            </a:r>
            <a:r>
              <a:rPr lang="en-US" altLang="ja-JP" sz="1089" b="1" spc="23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@zoom.us</a:t>
            </a:r>
            <a:r>
              <a:rPr lang="ja-JP" altLang="en-US" sz="1089" b="1" spc="23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の受信許可設定をお願い致します。</a:t>
            </a:r>
            <a:endParaRPr lang="en-US" altLang="ja-JP" sz="1089" b="1" spc="23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  <a:sym typeface="Calibri" panose="020F0502020204030204" pitchFamily="34" charset="0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50966" y="2563624"/>
            <a:ext cx="1691200" cy="59490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33" b="1" dirty="0">
                <a:solidFill>
                  <a:prstClr val="black"/>
                </a:solidFill>
              </a:rPr>
              <a:t>事前登録ページ</a:t>
            </a:r>
            <a:endParaRPr lang="en-US" altLang="ja-JP" sz="1633" b="1" dirty="0">
              <a:solidFill>
                <a:prstClr val="black"/>
              </a:solidFill>
            </a:endParaRPr>
          </a:p>
          <a:p>
            <a:pPr algn="ctr"/>
            <a:r>
              <a:rPr lang="en-US" altLang="ja-JP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lang="ja-JP" altLang="en-US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次元</a:t>
            </a:r>
            <a:r>
              <a:rPr lang="ja-JP" altLang="en-US" sz="1633" b="1" dirty="0">
                <a:solidFill>
                  <a:prstClr val="black"/>
                </a:solidFill>
              </a:rPr>
              <a:t>コード</a:t>
            </a:r>
          </a:p>
        </p:txBody>
      </p:sp>
      <p:cxnSp>
        <p:nvCxnSpPr>
          <p:cNvPr id="32" name="直線コネクタ 31"/>
          <p:cNvCxnSpPr/>
          <p:nvPr/>
        </p:nvCxnSpPr>
        <p:spPr>
          <a:xfrm>
            <a:off x="199219" y="2472907"/>
            <a:ext cx="6267085" cy="5611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/>
          <p:cNvSpPr/>
          <p:nvPr/>
        </p:nvSpPr>
        <p:spPr>
          <a:xfrm>
            <a:off x="292355" y="1427650"/>
            <a:ext cx="611413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585" marR="32260">
              <a:lnSpc>
                <a:spcPts val="1814"/>
              </a:lnSpc>
              <a:defRPr/>
            </a:pPr>
            <a:r>
              <a:rPr lang="en-US" altLang="ja-JP" sz="1452" b="1" spc="9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WEB</a:t>
            </a:r>
            <a:r>
              <a:rPr lang="ja-JP" altLang="en-US" sz="1452" b="1" spc="9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セミナーご視聴時には、</a:t>
            </a:r>
            <a:r>
              <a:rPr lang="ja-JP" altLang="en-US" sz="1452" b="1" u="sng" spc="9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事前登録</a:t>
            </a:r>
            <a:r>
              <a:rPr lang="ja-JP" altLang="en-US" sz="1452" b="1" spc="9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が必要です。</a:t>
            </a:r>
            <a:endParaRPr lang="en-US" altLang="ja-JP" sz="1452" b="1" spc="9" dirty="0">
              <a:solidFill>
                <a:srgbClr val="231F2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  <a:sym typeface="Calibri" panose="020F0502020204030204" pitchFamily="34" charset="0"/>
            </a:endParaRPr>
          </a:p>
          <a:p>
            <a:pPr marL="72585" marR="32260">
              <a:lnSpc>
                <a:spcPts val="1814"/>
              </a:lnSpc>
              <a:defRPr/>
            </a:pPr>
            <a:r>
              <a:rPr lang="ja-JP" altLang="en-US" sz="1452" b="1" spc="9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下記の</a:t>
            </a:r>
            <a:r>
              <a:rPr lang="en-US" altLang="ja-JP" sz="1452" b="1" spc="9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URL</a:t>
            </a:r>
            <a:r>
              <a:rPr lang="ja-JP" altLang="en-US" sz="1452" b="1" spc="9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、若しくは二次元コードから登録ページより、必要事項を</a:t>
            </a:r>
          </a:p>
          <a:p>
            <a:pPr marL="72585" marR="32260">
              <a:lnSpc>
                <a:spcPts val="1814"/>
              </a:lnSpc>
              <a:defRPr/>
            </a:pPr>
            <a:r>
              <a:rPr lang="ja-JP" altLang="en-US" sz="1452" b="1" spc="9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ご入力いただき、ご登録お願い致します。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657550" y="2514573"/>
            <a:ext cx="1894942" cy="287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70" b="1" spc="9" dirty="0">
                <a:solidFill>
                  <a:srgbClr val="231F20"/>
                </a:solidFill>
                <a:latin typeface="Arial Unicode MS" panose="020B060402020202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登録ページ画面</a:t>
            </a:r>
            <a:r>
              <a:rPr lang="en-US" altLang="ja-JP" sz="1270" b="1" spc="9" dirty="0">
                <a:solidFill>
                  <a:srgbClr val="231F20"/>
                </a:solidFill>
                <a:latin typeface="Arial Unicode MS" panose="020B060402020202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【PC】</a:t>
            </a:r>
            <a:endParaRPr lang="ja-JP" altLang="en-US" sz="1270" dirty="0">
              <a:solidFill>
                <a:prstClr val="black"/>
              </a:solidFill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275028" y="4504251"/>
            <a:ext cx="4444876" cy="434221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1406" b="1" spc="9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※PC</a:t>
            </a:r>
            <a:r>
              <a:rPr lang="ja-JP" altLang="en-US" sz="1406" b="1" spc="9" dirty="0" err="1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での</a:t>
            </a:r>
            <a:r>
              <a:rPr lang="ja-JP" altLang="en-US" sz="1406" b="1" spc="9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ご視聴（</a:t>
            </a:r>
            <a:r>
              <a:rPr lang="en-US" altLang="ja-JP" sz="1406" b="1" spc="9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PC</a:t>
            </a:r>
            <a:r>
              <a:rPr lang="ja-JP" altLang="en-US" sz="1406" b="1" spc="9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のアドレス登録）を推奨します</a:t>
            </a:r>
            <a:endParaRPr lang="en-US" altLang="ja-JP" sz="1406" b="1" spc="9" dirty="0">
              <a:solidFill>
                <a:srgbClr val="231F2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  <a:sym typeface="Calibri" panose="020F0502020204030204" pitchFamily="34" charset="0"/>
            </a:endParaRPr>
          </a:p>
          <a:p>
            <a:r>
              <a:rPr lang="ja-JP" altLang="en-US" sz="816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スマートフォンの場合、入室等に支障が生じる場合がございますので、ご注意ください。</a:t>
            </a:r>
          </a:p>
        </p:txBody>
      </p:sp>
      <p:sp>
        <p:nvSpPr>
          <p:cNvPr id="21" name="右矢印 20"/>
          <p:cNvSpPr/>
          <p:nvPr/>
        </p:nvSpPr>
        <p:spPr>
          <a:xfrm>
            <a:off x="1785619" y="3435155"/>
            <a:ext cx="290450" cy="436437"/>
          </a:xfrm>
          <a:prstGeom prst="rightArrow">
            <a:avLst/>
          </a:prstGeom>
          <a:solidFill>
            <a:srgbClr val="0528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3">
              <a:solidFill>
                <a:prstClr val="white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304853" y="7124557"/>
            <a:ext cx="1349216" cy="2459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98" b="1" spc="9" dirty="0">
                <a:solidFill>
                  <a:srgbClr val="231F20"/>
                </a:solidFill>
                <a:latin typeface="Arial Unicode MS" panose="020B060402020202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【</a:t>
            </a:r>
            <a:r>
              <a:rPr lang="ja-JP" altLang="en-US" sz="998" b="1" spc="9" dirty="0">
                <a:solidFill>
                  <a:srgbClr val="231F20"/>
                </a:solidFill>
                <a:latin typeface="Arial Unicode MS" panose="020B060402020202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登録確認メール</a:t>
            </a:r>
            <a:r>
              <a:rPr lang="en-US" altLang="ja-JP" sz="998" b="1" spc="9" dirty="0">
                <a:solidFill>
                  <a:srgbClr val="231F20"/>
                </a:solidFill>
                <a:latin typeface="Arial Unicode MS" panose="020B060402020202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】</a:t>
            </a:r>
            <a:endParaRPr lang="ja-JP" altLang="en-US" sz="998" dirty="0">
              <a:solidFill>
                <a:prstClr val="black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036313" y="7336036"/>
            <a:ext cx="2943947" cy="3715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7" b="1" spc="23" dirty="0">
                <a:solidFill>
                  <a:prstClr val="black"/>
                </a:solidFill>
                <a:latin typeface="Arial Unicode MS" panose="020B060402020202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開始時刻までは、以下の待機画面が表示されます。</a:t>
            </a:r>
            <a:endParaRPr lang="en-US" altLang="ja-JP" sz="907" b="1" spc="23" dirty="0">
              <a:solidFill>
                <a:prstClr val="black"/>
              </a:solidFill>
              <a:latin typeface="Arial Unicode MS" panose="020B0604020202020204" pitchFamily="50" charset="-128"/>
              <a:ea typeface="メイリオ" panose="020B0604030504040204" pitchFamily="50" charset="-128"/>
              <a:cs typeface="Meiryo UI" panose="020B0604030504040204" pitchFamily="50" charset="-128"/>
              <a:sym typeface="Calibri" panose="020F0502020204030204" pitchFamily="34" charset="0"/>
            </a:endParaRPr>
          </a:p>
          <a:p>
            <a:r>
              <a:rPr lang="en-US" altLang="ja-JP" sz="907" b="1" spc="23" dirty="0">
                <a:solidFill>
                  <a:prstClr val="black"/>
                </a:solidFill>
                <a:latin typeface="Arial Unicode MS" panose="020B060402020202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18:30</a:t>
            </a:r>
            <a:r>
              <a:rPr lang="ja-JP" altLang="en-US" sz="907" b="1" spc="23" dirty="0">
                <a:solidFill>
                  <a:prstClr val="black"/>
                </a:solidFill>
                <a:latin typeface="Arial Unicode MS" panose="020B060402020202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より配信開始となります。</a:t>
            </a:r>
            <a:endParaRPr lang="en-US" altLang="ja-JP" sz="907" b="1" spc="23" dirty="0">
              <a:solidFill>
                <a:prstClr val="black"/>
              </a:solidFill>
              <a:latin typeface="Arial Unicode MS" panose="020B0604020202020204" pitchFamily="50" charset="-128"/>
              <a:ea typeface="メイリオ" panose="020B0604030504040204" pitchFamily="50" charset="-128"/>
              <a:cs typeface="Meiryo UI" panose="020B0604030504040204" pitchFamily="50" charset="-128"/>
              <a:sym typeface="Calibri" panose="020F0502020204030204" pitchFamily="34" charset="0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384568" y="9204051"/>
            <a:ext cx="4333733" cy="5322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953" b="1" dirty="0">
                <a:solidFill>
                  <a:srgbClr val="000000"/>
                </a:solidFill>
                <a:latin typeface="BIZ UDPGothic" panose="020B0400000000000000" pitchFamily="50" charset="-128"/>
                <a:ea typeface="BIZ UDPGothic" panose="020B0400000000000000" pitchFamily="50" charset="-128"/>
              </a:rPr>
              <a:t>問い合わせ窓口：</a:t>
            </a:r>
            <a:r>
              <a:rPr lang="en-US" altLang="ja-JP" sz="953" b="1" dirty="0">
                <a:solidFill>
                  <a:srgbClr val="000000"/>
                </a:solidFill>
                <a:latin typeface="BIZ UDPGothic" panose="020B0400000000000000" pitchFamily="50" charset="-128"/>
                <a:ea typeface="BIZ UDPGothic" panose="020B0400000000000000" pitchFamily="50" charset="-128"/>
              </a:rPr>
              <a:t>E-Mail</a:t>
            </a:r>
            <a:r>
              <a:rPr lang="ja-JP" altLang="en-US" sz="953" b="1" dirty="0">
                <a:solidFill>
                  <a:srgbClr val="000000"/>
                </a:solidFill>
                <a:latin typeface="BIZ UDPGothic" panose="020B0400000000000000" pitchFamily="50" charset="-128"/>
                <a:ea typeface="BIZ UDPGothic" panose="020B0400000000000000" pitchFamily="50" charset="-128"/>
              </a:rPr>
              <a:t>： </a:t>
            </a:r>
            <a:r>
              <a:rPr lang="en-US" altLang="ja-JP" sz="953" b="1" dirty="0">
                <a:solidFill>
                  <a:srgbClr val="000000"/>
                </a:solidFill>
                <a:latin typeface="BIZ UDPGothic" panose="020B0400000000000000" pitchFamily="50" charset="-128"/>
                <a:ea typeface="BIZ UDPGothic" panose="020B0400000000000000" pitchFamily="50" charset="-128"/>
                <a:hlinkClick r:id="rId3"/>
              </a:rPr>
              <a:t>y-yakou@takata-seiyaku.co.jp</a:t>
            </a:r>
            <a:endParaRPr lang="en-US" altLang="ja-JP" sz="953" b="1" dirty="0">
              <a:solidFill>
                <a:srgbClr val="000000"/>
              </a:solidFill>
              <a:latin typeface="BIZ UDPGothic" panose="020B0400000000000000" pitchFamily="50" charset="-128"/>
              <a:ea typeface="BIZ UDPGothic" panose="020B0400000000000000" pitchFamily="50" charset="-128"/>
            </a:endParaRPr>
          </a:p>
          <a:p>
            <a:pPr algn="ctr"/>
            <a:endParaRPr lang="en-US" altLang="ja-JP" sz="953" b="1" dirty="0">
              <a:solidFill>
                <a:srgbClr val="000000"/>
              </a:solidFill>
              <a:latin typeface="BIZ UDPGothic" panose="020B0400000000000000" pitchFamily="50" charset="-128"/>
              <a:ea typeface="BIZ UDPGothic" panose="020B0400000000000000" pitchFamily="50" charset="-128"/>
            </a:endParaRPr>
          </a:p>
          <a:p>
            <a:pPr algn="ctr"/>
            <a:endParaRPr lang="en-US" altLang="ja-JP" sz="953" b="1" dirty="0">
              <a:solidFill>
                <a:srgbClr val="000000"/>
              </a:solidFill>
              <a:latin typeface="BIZ UDPGothic" panose="020B0400000000000000" pitchFamily="50" charset="-128"/>
              <a:ea typeface="BIZ UDPGothic" panose="020B0400000000000000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4959278" y="2523319"/>
            <a:ext cx="1666610" cy="287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70" b="1" spc="9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【</a:t>
            </a:r>
            <a:r>
              <a:rPr lang="ja-JP" altLang="en-US" sz="1270" b="1" spc="9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スマートフォン</a:t>
            </a:r>
            <a:r>
              <a:rPr lang="en-US" altLang="ja-JP" sz="1270" b="1" spc="9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  <a:sym typeface="Calibri" panose="020F0502020204030204" pitchFamily="34" charset="0"/>
              </a:rPr>
              <a:t>】</a:t>
            </a:r>
            <a:endParaRPr lang="ja-JP" altLang="en-US" sz="127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5399607" y="8490555"/>
            <a:ext cx="138255" cy="717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3">
              <a:solidFill>
                <a:prstClr val="white"/>
              </a:solidFill>
            </a:endParaRPr>
          </a:p>
        </p:txBody>
      </p:sp>
      <p:pic>
        <p:nvPicPr>
          <p:cNvPr id="61" name="図 60"/>
          <p:cNvPicPr/>
          <p:nvPr/>
        </p:nvPicPr>
        <p:blipFill rotWithShape="1">
          <a:blip r:embed="rId4"/>
          <a:srcRect l="23009" t="21449" r="53819" b="15484"/>
          <a:stretch/>
        </p:blipFill>
        <p:spPr bwMode="auto">
          <a:xfrm>
            <a:off x="5064824" y="2788509"/>
            <a:ext cx="1553858" cy="21164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5164254" y="2809265"/>
            <a:ext cx="143886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800" dirty="0"/>
              <a:t>膵臓がん </a:t>
            </a:r>
            <a:r>
              <a:rPr lang="en-US" altLang="ja-JP" sz="800" dirty="0"/>
              <a:t>Update Meeting</a:t>
            </a:r>
          </a:p>
          <a:p>
            <a:r>
              <a:rPr lang="ja-JP" altLang="en-US" sz="800" dirty="0"/>
              <a:t>　　　～膵癌治療の最前線～</a:t>
            </a:r>
            <a:r>
              <a:rPr lang="en-US" altLang="ja-JP" sz="544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161357" y="2169833"/>
            <a:ext cx="7035012" cy="48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ja-JP" sz="1270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5"/>
              </a:rPr>
              <a:t>https://zoom.us/webinar/register/WN_gIInENmfRlCE_tJvuKD2zg</a:t>
            </a:r>
            <a:endParaRPr lang="en-US" altLang="ja-JP" sz="1270" dirty="0">
              <a:solidFill>
                <a:schemeClr val="accent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fontAlgn="base"/>
            <a:endParaRPr lang="en-US" altLang="ja-JP" sz="1270" dirty="0">
              <a:solidFill>
                <a:schemeClr val="accent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6"/>
          <a:srcRect l="18398" t="21950" r="16102" b="5872"/>
          <a:stretch/>
        </p:blipFill>
        <p:spPr>
          <a:xfrm>
            <a:off x="2420989" y="2861846"/>
            <a:ext cx="2279665" cy="14130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3" name="図 42"/>
          <p:cNvPicPr>
            <a:picLocks noChangeAspect="1"/>
          </p:cNvPicPr>
          <p:nvPr/>
        </p:nvPicPr>
        <p:blipFill rotWithShape="1">
          <a:blip r:embed="rId7"/>
          <a:srcRect l="31197" t="31195" r="32317" b="36304"/>
          <a:stretch/>
        </p:blipFill>
        <p:spPr>
          <a:xfrm>
            <a:off x="4126308" y="7748254"/>
            <a:ext cx="2483155" cy="12442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5" name="図 44"/>
          <p:cNvPicPr>
            <a:picLocks noChangeAspect="1"/>
          </p:cNvPicPr>
          <p:nvPr/>
        </p:nvPicPr>
        <p:blipFill rotWithShape="1">
          <a:blip r:embed="rId8"/>
          <a:srcRect l="26298" t="50750" r="36502" b="20628"/>
          <a:stretch/>
        </p:blipFill>
        <p:spPr>
          <a:xfrm>
            <a:off x="421007" y="7435126"/>
            <a:ext cx="3226841" cy="1396563"/>
          </a:xfrm>
          <a:prstGeom prst="rect">
            <a:avLst/>
          </a:prstGeom>
        </p:spPr>
      </p:pic>
      <p:grpSp>
        <p:nvGrpSpPr>
          <p:cNvPr id="12" name="グループ化 11"/>
          <p:cNvGrpSpPr/>
          <p:nvPr/>
        </p:nvGrpSpPr>
        <p:grpSpPr>
          <a:xfrm>
            <a:off x="1937476" y="7737925"/>
            <a:ext cx="2284275" cy="589768"/>
            <a:chOff x="2075439" y="7735151"/>
            <a:chExt cx="2346185" cy="567747"/>
          </a:xfrm>
          <a:solidFill>
            <a:srgbClr val="0061AC"/>
          </a:solidFill>
        </p:grpSpPr>
        <p:sp>
          <p:nvSpPr>
            <p:cNvPr id="31" name="角丸四角形吹き出し 30"/>
            <p:cNvSpPr/>
            <p:nvPr/>
          </p:nvSpPr>
          <p:spPr>
            <a:xfrm>
              <a:off x="2075439" y="7864482"/>
              <a:ext cx="1484379" cy="300312"/>
            </a:xfrm>
            <a:prstGeom prst="wedgeRoundRectCallout">
              <a:avLst>
                <a:gd name="adj1" fmla="val -72292"/>
                <a:gd name="adj2" fmla="val 103987"/>
                <a:gd name="adj3" fmla="val 166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089" b="1" dirty="0">
                  <a:solidFill>
                    <a:prstClr val="white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入室アドレス</a:t>
              </a: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3856051" y="7874489"/>
              <a:ext cx="151266" cy="2903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33">
                <a:solidFill>
                  <a:prstClr val="white"/>
                </a:solidFill>
              </a:endParaRP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3607924" y="7876973"/>
              <a:ext cx="45719" cy="2903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33">
                <a:solidFill>
                  <a:prstClr val="white"/>
                </a:solidFill>
              </a:endParaRPr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3706843" y="7874489"/>
              <a:ext cx="88310" cy="2903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33">
                <a:solidFill>
                  <a:prstClr val="white"/>
                </a:solidFill>
              </a:endParaRPr>
            </a:p>
          </p:txBody>
        </p:sp>
        <p:sp>
          <p:nvSpPr>
            <p:cNvPr id="51" name="右矢印 50"/>
            <p:cNvSpPr/>
            <p:nvPr/>
          </p:nvSpPr>
          <p:spPr>
            <a:xfrm>
              <a:off x="4067950" y="7735151"/>
              <a:ext cx="353674" cy="567747"/>
            </a:xfrm>
            <a:prstGeom prst="rightArrow">
              <a:avLst>
                <a:gd name="adj1" fmla="val 51937"/>
                <a:gd name="adj2" fmla="val 4689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33">
                <a:solidFill>
                  <a:prstClr val="white"/>
                </a:solidFill>
              </a:endParaRPr>
            </a:p>
          </p:txBody>
        </p:sp>
      </p:grpSp>
      <p:sp>
        <p:nvSpPr>
          <p:cNvPr id="17" name="正方形/長方形 16"/>
          <p:cNvSpPr/>
          <p:nvPr/>
        </p:nvSpPr>
        <p:spPr>
          <a:xfrm>
            <a:off x="392961" y="7361885"/>
            <a:ext cx="3081074" cy="146980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3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22754" y="2823507"/>
            <a:ext cx="180076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膵臓がん </a:t>
            </a:r>
            <a:r>
              <a:rPr lang="en-US" altLang="ja-JP" sz="900" dirty="0"/>
              <a:t>Update Meeting</a:t>
            </a:r>
          </a:p>
          <a:p>
            <a:r>
              <a:rPr lang="ja-JP" altLang="en-US" sz="900" dirty="0"/>
              <a:t>　　　～膵癌治療の最前線～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18714" y="7435190"/>
            <a:ext cx="2963971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600" dirty="0"/>
              <a:t>「膵臓がん </a:t>
            </a:r>
            <a:r>
              <a:rPr lang="en-US" altLang="ja-JP" sz="600" dirty="0"/>
              <a:t>Update Meeting</a:t>
            </a:r>
            <a:r>
              <a:rPr lang="ja-JP" altLang="en-US" sz="600" dirty="0"/>
              <a:t>～膵癌治療の最前線～」へご登録ありがとうございます。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87808" y="7912121"/>
            <a:ext cx="1426414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600" dirty="0"/>
              <a:t>日時：</a:t>
            </a:r>
            <a:r>
              <a:rPr lang="en-US" altLang="ja-JP" sz="600" dirty="0"/>
              <a:t>2025</a:t>
            </a:r>
            <a:r>
              <a:rPr lang="ja-JP" altLang="en-US" sz="600" dirty="0"/>
              <a:t>年</a:t>
            </a:r>
            <a:r>
              <a:rPr lang="en-US" altLang="ja-JP" sz="600" dirty="0"/>
              <a:t>1</a:t>
            </a:r>
            <a:r>
              <a:rPr lang="ja-JP" altLang="en-US" sz="600" dirty="0"/>
              <a:t>月</a:t>
            </a:r>
            <a:r>
              <a:rPr lang="en-US" altLang="ja-JP" sz="600" dirty="0"/>
              <a:t>29</a:t>
            </a:r>
            <a:r>
              <a:rPr lang="ja-JP" altLang="en-US" sz="600" dirty="0"/>
              <a:t>日</a:t>
            </a:r>
            <a:r>
              <a:rPr lang="en-US" altLang="ja-JP" sz="600" dirty="0"/>
              <a:t>18</a:t>
            </a:r>
            <a:r>
              <a:rPr lang="ja-JP" altLang="en-US" sz="600" dirty="0"/>
              <a:t>：</a:t>
            </a:r>
            <a:r>
              <a:rPr lang="en-US" altLang="ja-JP" sz="600" dirty="0"/>
              <a:t>30~</a:t>
            </a:r>
            <a:endParaRPr lang="ja-JP" altLang="en-US" sz="600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407850" y="8090079"/>
            <a:ext cx="220087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800" b="1" dirty="0"/>
              <a:t>ウェビナーは</a:t>
            </a:r>
            <a:r>
              <a:rPr lang="en-US" altLang="ja-JP" sz="800" b="1" dirty="0"/>
              <a:t>2025/1/29 18:30~</a:t>
            </a:r>
            <a:r>
              <a:rPr lang="ja-JP" altLang="en-US" sz="800" b="1" dirty="0"/>
              <a:t>にスケジュール</a:t>
            </a:r>
            <a:endParaRPr lang="en-US" altLang="ja-JP" sz="800" b="1" dirty="0"/>
          </a:p>
          <a:p>
            <a:r>
              <a:rPr lang="ja-JP" altLang="en-US" sz="800" b="1" dirty="0"/>
              <a:t>されています。</a:t>
            </a:r>
            <a:endParaRPr lang="en-US" altLang="ja-JP" sz="800" b="1" dirty="0"/>
          </a:p>
          <a:p>
            <a:r>
              <a:rPr lang="ja-JP" altLang="en-US" sz="800" b="1" dirty="0"/>
              <a:t>　　　　　　</a:t>
            </a:r>
            <a:r>
              <a:rPr lang="ja-JP" altLang="en-US" sz="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lang="en-US" altLang="ja-JP" sz="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</a:t>
            </a:r>
            <a:r>
              <a:rPr lang="ja-JP" altLang="en-US" sz="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年</a:t>
            </a:r>
            <a:r>
              <a:rPr lang="en-US" altLang="ja-JP" sz="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ja-JP" altLang="en-US" sz="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月</a:t>
            </a:r>
            <a:r>
              <a:rPr lang="en-US" altLang="ja-JP" sz="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</a:t>
            </a:r>
            <a:r>
              <a:rPr lang="ja-JP" altLang="en-US" sz="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日</a:t>
            </a:r>
            <a:r>
              <a:rPr lang="en-US" altLang="ja-JP" sz="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  <a:r>
              <a:rPr lang="ja-JP" altLang="en-US" sz="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：</a:t>
            </a:r>
            <a:r>
              <a:rPr lang="en-US" altLang="ja-JP" sz="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</a:t>
            </a:r>
            <a:endParaRPr lang="ja-JP" altLang="en-US" sz="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551776" y="3187185"/>
            <a:ext cx="1426414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600" dirty="0"/>
              <a:t>日時：</a:t>
            </a:r>
            <a:r>
              <a:rPr lang="en-US" altLang="ja-JP" sz="600" dirty="0"/>
              <a:t>2025</a:t>
            </a:r>
            <a:r>
              <a:rPr lang="ja-JP" altLang="en-US" sz="600" dirty="0"/>
              <a:t>年</a:t>
            </a:r>
            <a:r>
              <a:rPr lang="en-US" altLang="ja-JP" sz="600" dirty="0"/>
              <a:t>1</a:t>
            </a:r>
            <a:r>
              <a:rPr lang="ja-JP" altLang="en-US" sz="600" dirty="0"/>
              <a:t>月</a:t>
            </a:r>
            <a:r>
              <a:rPr lang="en-US" altLang="ja-JP" sz="600" dirty="0"/>
              <a:t>29</a:t>
            </a:r>
            <a:r>
              <a:rPr lang="ja-JP" altLang="en-US" sz="600" dirty="0"/>
              <a:t>日</a:t>
            </a:r>
            <a:r>
              <a:rPr lang="en-US" altLang="ja-JP" sz="600" dirty="0"/>
              <a:t>18</a:t>
            </a:r>
            <a:r>
              <a:rPr lang="ja-JP" altLang="en-US" sz="600" dirty="0"/>
              <a:t>：</a:t>
            </a:r>
            <a:r>
              <a:rPr lang="en-US" altLang="ja-JP" sz="600" dirty="0"/>
              <a:t>30~</a:t>
            </a:r>
            <a:endParaRPr lang="ja-JP" altLang="en-US" sz="600" dirty="0"/>
          </a:p>
        </p:txBody>
      </p:sp>
      <p:sp>
        <p:nvSpPr>
          <p:cNvPr id="4" name="正方形/長方形 3"/>
          <p:cNvSpPr/>
          <p:nvPr/>
        </p:nvSpPr>
        <p:spPr>
          <a:xfrm>
            <a:off x="487808" y="7673990"/>
            <a:ext cx="2702318" cy="1568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817920" y="8522207"/>
            <a:ext cx="1800762" cy="1538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00" dirty="0">
                <a:solidFill>
                  <a:schemeClr val="bg2">
                    <a:lumMod val="75000"/>
                  </a:schemeClr>
                </a:solidFill>
              </a:rPr>
              <a:t>膵臓がん </a:t>
            </a:r>
            <a:r>
              <a:rPr lang="en-US" altLang="ja-JP" sz="400" dirty="0">
                <a:solidFill>
                  <a:schemeClr val="bg2">
                    <a:lumMod val="75000"/>
                  </a:schemeClr>
                </a:solidFill>
              </a:rPr>
              <a:t>Update Meeting</a:t>
            </a:r>
            <a:r>
              <a:rPr lang="ja-JP" altLang="en-US" sz="400" dirty="0">
                <a:solidFill>
                  <a:schemeClr val="bg2">
                    <a:lumMod val="75000"/>
                  </a:schemeClr>
                </a:solidFill>
              </a:rPr>
              <a:t>～膵癌治療の最前線～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475912" y="9428428"/>
            <a:ext cx="931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/>
              <a:t>矢古宇 優</a:t>
            </a:r>
            <a:endParaRPr kumimoji="1" lang="ja-JP" altLang="en-US" sz="1200" b="1" dirty="0"/>
          </a:p>
        </p:txBody>
      </p:sp>
      <p:sp>
        <p:nvSpPr>
          <p:cNvPr id="15" name="角丸四角形 105">
            <a:extLst>
              <a:ext uri="{FF2B5EF4-FFF2-40B4-BE49-F238E27FC236}">
                <a16:creationId xmlns:a16="http://schemas.microsoft.com/office/drawing/2014/main" id="{973BE8E9-5EF8-9FF2-6531-1B3DF3FA08C2}"/>
              </a:ext>
            </a:extLst>
          </p:cNvPr>
          <p:cNvSpPr/>
          <p:nvPr/>
        </p:nvSpPr>
        <p:spPr>
          <a:xfrm>
            <a:off x="139078" y="5122368"/>
            <a:ext cx="6600837" cy="8601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ja-JP" altLang="ja-JP" sz="1000" dirty="0">
                <a:solidFill>
                  <a:schemeClr val="tx1"/>
                </a:solidFill>
                <a:effectLst/>
                <a:latin typeface="+mj-ea"/>
                <a:ea typeface="+mj-ea"/>
                <a:cs typeface="ＭＳ Ｐゴシック" panose="020B0600070205080204" pitchFamily="50" charset="-128"/>
              </a:rPr>
              <a:t>※個人情報につきましては、当社の「プライバシーポリシー」に従い、適正に管理いたします。また、お寄せいただいた個人情報や質問内容等は、利用目的の範囲以外の目的では利用いたしません。なお、利用目的に照らして不要となった個人情報については、速やかに且つ適正に削除・廃棄致します。</a:t>
            </a:r>
            <a:endParaRPr lang="en-US" altLang="ja-JP" sz="1000" dirty="0">
              <a:solidFill>
                <a:schemeClr val="tx1"/>
              </a:solidFill>
              <a:effectLst/>
              <a:latin typeface="+mj-ea"/>
              <a:ea typeface="+mj-ea"/>
              <a:cs typeface="ＭＳ Ｐゴシック" panose="020B0600070205080204" pitchFamily="50" charset="-128"/>
            </a:endParaRPr>
          </a:p>
          <a:p>
            <a:pPr algn="just"/>
            <a:r>
              <a:rPr lang="ja-JP" altLang="ja-JP" sz="1000" dirty="0">
                <a:solidFill>
                  <a:schemeClr val="tx1"/>
                </a:solidFill>
                <a:effectLst/>
                <a:latin typeface="+mj-ea"/>
                <a:ea typeface="+mj-ea"/>
                <a:cs typeface="ＭＳ Ｐゴシック" panose="020B0600070205080204" pitchFamily="50" charset="-128"/>
              </a:rPr>
              <a:t>全体的なバランスをご確認なりたい場合は、下記のリンクをご利用ください。</a:t>
            </a:r>
          </a:p>
          <a:p>
            <a:r>
              <a:rPr lang="en-US" altLang="ja-JP" sz="1000" u="sng" dirty="0">
                <a:solidFill>
                  <a:srgbClr val="0563C1"/>
                </a:solidFill>
                <a:effectLst/>
                <a:latin typeface="+mj-ea"/>
                <a:ea typeface="+mj-ea"/>
                <a:cs typeface="ＭＳ Ｐゴシック" panose="020B0600070205080204" pitchFamily="50" charset="-128"/>
                <a:hlinkClick r:id="rId9"/>
              </a:rPr>
              <a:t>https:/www.takata-seiyaku.co.jp/privacypolicy.html</a:t>
            </a:r>
            <a:endParaRPr lang="ja-JP" altLang="ja-JP" sz="1000" dirty="0">
              <a:solidFill>
                <a:schemeClr val="tx1"/>
              </a:solidFill>
              <a:effectLst/>
              <a:latin typeface="+mj-ea"/>
              <a:ea typeface="+mj-ea"/>
              <a:cs typeface="ＭＳ Ｐゴシック" panose="020B0600070205080204" pitchFamily="50" charset="-128"/>
            </a:endParaRPr>
          </a:p>
          <a:p>
            <a:endParaRPr lang="en-US" altLang="ja-JP" sz="1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5BFBB83-FC2E-0AA0-447B-2A6B5A460E4A}"/>
              </a:ext>
            </a:extLst>
          </p:cNvPr>
          <p:cNvSpPr txBox="1"/>
          <p:nvPr/>
        </p:nvSpPr>
        <p:spPr>
          <a:xfrm>
            <a:off x="2027148" y="9443668"/>
            <a:ext cx="1493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/>
              <a:t>高田製薬株式会社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F5D692DB-14AA-F089-8476-A7FDBE798FA6}"/>
              </a:ext>
            </a:extLst>
          </p:cNvPr>
          <p:cNvSpPr/>
          <p:nvPr/>
        </p:nvSpPr>
        <p:spPr>
          <a:xfrm>
            <a:off x="4096450" y="3092242"/>
            <a:ext cx="480742" cy="3506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0A62480F-1A45-EB74-9F9A-6C2CEE990868}"/>
              </a:ext>
            </a:extLst>
          </p:cNvPr>
          <p:cNvSpPr/>
          <p:nvPr/>
        </p:nvSpPr>
        <p:spPr>
          <a:xfrm>
            <a:off x="5341751" y="3379848"/>
            <a:ext cx="1034363" cy="3506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27E3E2A-50CA-F8BD-8304-1C0E46254D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80" y="3104987"/>
            <a:ext cx="1337003" cy="1337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655087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542</Words>
  <Application>Microsoft Office PowerPoint</Application>
  <PresentationFormat>A4 210 x 297 mm</PresentationFormat>
  <Paragraphs>59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5" baseType="lpstr">
      <vt:lpstr>Arial Unicode MS</vt:lpstr>
      <vt:lpstr>BIZ UDPGothic</vt:lpstr>
      <vt:lpstr>ＤＦＧ平成ゴシック体W7</vt:lpstr>
      <vt:lpstr>ＤＦＧ平成ゴシック体W9</vt:lpstr>
      <vt:lpstr>HGPｺﾞｼｯｸE</vt:lpstr>
      <vt:lpstr>HGP創英角ｺﾞｼｯｸUB</vt:lpstr>
      <vt:lpstr>HGP明朝E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2017-01-19T10:47:54Z</dcterms:created>
  <dcterms:modified xsi:type="dcterms:W3CDTF">2024-12-19T00:38:40Z</dcterms:modified>
</cp:coreProperties>
</file>