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E5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3"/>
    <p:restoredTop sz="94694"/>
  </p:normalViewPr>
  <p:slideViewPr>
    <p:cSldViewPr snapToGrid="0">
      <p:cViewPr>
        <p:scale>
          <a:sx n="111" d="100"/>
          <a:sy n="111" d="100"/>
        </p:scale>
        <p:origin x="592" y="-13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1493177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2604451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948337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1984200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821699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588952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4207004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809518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1381003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2"/>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4190785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2"/>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320DE2E-DEA5-FC42-8DD3-4EF3D992CAAE}" type="datetimeFigureOut">
              <a:rPr kumimoji="1" lang="ja-JP" altLang="en-US" smtClean="0"/>
              <a:t>2025/1/10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1175300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7"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E320DE2E-DEA5-FC42-8DD3-4EF3D992CAAE}" type="datetimeFigureOut">
              <a:rPr kumimoji="1" lang="ja-JP" altLang="en-US" smtClean="0"/>
              <a:t>2025/1/10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87FFF52-A790-E243-A323-C97F80D990EF}" type="slidenum">
              <a:rPr kumimoji="1" lang="ja-JP" altLang="en-US" smtClean="0"/>
              <a:t>‹#›</a:t>
            </a:fld>
            <a:endParaRPr kumimoji="1" lang="ja-JP" altLang="en-US"/>
          </a:p>
        </p:txBody>
      </p:sp>
    </p:spTree>
    <p:extLst>
      <p:ext uri="{BB962C8B-B14F-4D97-AF65-F5344CB8AC3E}">
        <p14:creationId xmlns:p14="http://schemas.microsoft.com/office/powerpoint/2010/main" val="16036142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forms.gle/hMWe5iNEQUC2qM157" TargetMode="External"/><Relationship Id="rId4" Type="http://schemas.openxmlformats.org/officeDocument/2006/relationships/hyperlink" Target="mailto:taishii@kuhp.kyoto-u.ac.j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76DD38CB-9DC6-1C73-9A05-73BB165EBB69}"/>
              </a:ext>
            </a:extLst>
          </p:cNvPr>
          <p:cNvSpPr/>
          <p:nvPr/>
        </p:nvSpPr>
        <p:spPr>
          <a:xfrm>
            <a:off x="-14455" y="0"/>
            <a:ext cx="6872455" cy="9903600"/>
          </a:xfrm>
          <a:prstGeom prst="rect">
            <a:avLst/>
          </a:prstGeom>
          <a:solidFill>
            <a:srgbClr val="C9E5D7"/>
          </a:solid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5" name="図 14" descr="図形&#10;&#10;自動的に生成された説明">
            <a:extLst>
              <a:ext uri="{FF2B5EF4-FFF2-40B4-BE49-F238E27FC236}">
                <a16:creationId xmlns:a16="http://schemas.microsoft.com/office/drawing/2014/main" id="{C0E63878-903D-C1ED-94FA-1DC3EAF13C50}"/>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10000"/>
                    </a14:imgEffect>
                  </a14:imgLayer>
                </a14:imgProps>
              </a:ext>
            </a:extLst>
          </a:blip>
          <a:stretch>
            <a:fillRect/>
          </a:stretch>
        </p:blipFill>
        <p:spPr>
          <a:xfrm>
            <a:off x="44936" y="723900"/>
            <a:ext cx="6782584" cy="9179700"/>
          </a:xfrm>
          <a:prstGeom prst="rect">
            <a:avLst/>
          </a:prstGeom>
        </p:spPr>
      </p:pic>
      <p:sp>
        <p:nvSpPr>
          <p:cNvPr id="4" name="タイトル 3">
            <a:extLst>
              <a:ext uri="{FF2B5EF4-FFF2-40B4-BE49-F238E27FC236}">
                <a16:creationId xmlns:a16="http://schemas.microsoft.com/office/drawing/2014/main" id="{394767F7-EC7F-67C9-38C9-411A8D484464}"/>
              </a:ext>
            </a:extLst>
          </p:cNvPr>
          <p:cNvSpPr>
            <a:spLocks noGrp="1"/>
          </p:cNvSpPr>
          <p:nvPr>
            <p:ph type="title"/>
          </p:nvPr>
        </p:nvSpPr>
        <p:spPr>
          <a:xfrm>
            <a:off x="30480" y="85444"/>
            <a:ext cx="6811404" cy="828955"/>
          </a:xfrm>
        </p:spPr>
        <p:txBody>
          <a:bodyPr anchor="t">
            <a:normAutofit fontScale="90000"/>
          </a:bodyPr>
          <a:lstStyle/>
          <a:p>
            <a:pPr algn="ctr"/>
            <a:r>
              <a:rPr lang="ja-JP" altLang="en-US" sz="3200" b="1" dirty="0">
                <a:latin typeface="HG丸ｺﾞｼｯｸM-PRO" panose="020F0600000000000000" pitchFamily="50" charset="-128"/>
                <a:ea typeface="HG丸ｺﾞｼｯｸM-PRO" panose="020F0600000000000000" pitchFamily="50" charset="-128"/>
              </a:rPr>
              <a:t>実践外科解剖学講義</a:t>
            </a:r>
            <a:r>
              <a:rPr lang="en-US" altLang="ja-JP" sz="3200" b="1" dirty="0">
                <a:latin typeface="HG丸ｺﾞｼｯｸM-PRO" panose="020F0600000000000000" pitchFamily="50" charset="-128"/>
                <a:ea typeface="HG丸ｺﾞｼｯｸM-PRO" panose="020F0600000000000000" pitchFamily="50" charset="-128"/>
              </a:rPr>
              <a:t> </a:t>
            </a:r>
            <a:br>
              <a:rPr lang="en-US" altLang="ja-JP" sz="3200" b="1" dirty="0">
                <a:latin typeface="HG丸ｺﾞｼｯｸM-PRO" panose="020F0600000000000000" pitchFamily="50" charset="-128"/>
                <a:ea typeface="HG丸ｺﾞｼｯｸM-PRO" panose="020F0600000000000000" pitchFamily="50" charset="-128"/>
              </a:rPr>
            </a:br>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肝胆膵編</a:t>
            </a:r>
            <a:r>
              <a:rPr lang="en-US" altLang="ja-JP" sz="2800" dirty="0">
                <a:latin typeface="HG丸ｺﾞｼｯｸM-PRO" panose="020F0600000000000000" pitchFamily="50" charset="-128"/>
                <a:ea typeface="HG丸ｺﾞｼｯｸM-PRO" panose="020F0600000000000000" pitchFamily="50" charset="-128"/>
              </a:rPr>
              <a:t>〜</a:t>
            </a:r>
            <a:endParaRPr lang="ja-JP" altLang="en-US" dirty="0">
              <a:latin typeface="HG丸ｺﾞｼｯｸM-PRO" panose="020F0600000000000000" pitchFamily="50" charset="-128"/>
              <a:ea typeface="HG丸ｺﾞｼｯｸM-PRO" panose="020F0600000000000000" pitchFamily="50" charset="-128"/>
            </a:endParaRPr>
          </a:p>
        </p:txBody>
      </p:sp>
      <p:cxnSp>
        <p:nvCxnSpPr>
          <p:cNvPr id="20" name="直線コネクタ 19">
            <a:extLst>
              <a:ext uri="{FF2B5EF4-FFF2-40B4-BE49-F238E27FC236}">
                <a16:creationId xmlns:a16="http://schemas.microsoft.com/office/drawing/2014/main" id="{8B4201E3-D68D-9D9D-E097-CFC56FFF6662}"/>
              </a:ext>
            </a:extLst>
          </p:cNvPr>
          <p:cNvCxnSpPr>
            <a:cxnSpLocks/>
          </p:cNvCxnSpPr>
          <p:nvPr/>
        </p:nvCxnSpPr>
        <p:spPr>
          <a:xfrm flipV="1">
            <a:off x="4500925" y="2914778"/>
            <a:ext cx="2078933" cy="27380"/>
          </a:xfrm>
          <a:prstGeom prst="line">
            <a:avLst/>
          </a:prstGeom>
        </p:spPr>
        <p:style>
          <a:lnRef idx="1">
            <a:schemeClr val="dk1"/>
          </a:lnRef>
          <a:fillRef idx="0">
            <a:schemeClr val="dk1"/>
          </a:fillRef>
          <a:effectRef idx="0">
            <a:schemeClr val="dk1"/>
          </a:effectRef>
          <a:fontRef idx="minor">
            <a:schemeClr val="tx1"/>
          </a:fontRef>
        </p:style>
      </p:cxnSp>
      <p:sp>
        <p:nvSpPr>
          <p:cNvPr id="16" name="円/楕円 15">
            <a:extLst>
              <a:ext uri="{FF2B5EF4-FFF2-40B4-BE49-F238E27FC236}">
                <a16:creationId xmlns:a16="http://schemas.microsoft.com/office/drawing/2014/main" id="{4D2F250A-B603-DE97-D93A-C34623D14841}"/>
              </a:ext>
            </a:extLst>
          </p:cNvPr>
          <p:cNvSpPr>
            <a:spLocks noChangeAspect="1"/>
          </p:cNvSpPr>
          <p:nvPr/>
        </p:nvSpPr>
        <p:spPr>
          <a:xfrm>
            <a:off x="4430070" y="1772523"/>
            <a:ext cx="2220849" cy="2186866"/>
          </a:xfrm>
          <a:prstGeom prst="ellipse">
            <a:avLst/>
          </a:prstGeom>
          <a:solidFill>
            <a:schemeClr val="bg2">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4800">
              <a:solidFill>
                <a:schemeClr val="tx1"/>
              </a:solidFill>
              <a:latin typeface="Hiragino Kaku Gothic Pro W3" panose="020B0300000000000000" pitchFamily="34" charset="-128"/>
              <a:ea typeface="Hiragino Kaku Gothic Pro W3" panose="020B0300000000000000" pitchFamily="34" charset="-128"/>
            </a:endParaRPr>
          </a:p>
        </p:txBody>
      </p:sp>
      <p:sp>
        <p:nvSpPr>
          <p:cNvPr id="18" name="テキスト ボックス 17">
            <a:extLst>
              <a:ext uri="{FF2B5EF4-FFF2-40B4-BE49-F238E27FC236}">
                <a16:creationId xmlns:a16="http://schemas.microsoft.com/office/drawing/2014/main" id="{02F94049-53BA-8FBA-2FD4-520F6FEA6922}"/>
              </a:ext>
            </a:extLst>
          </p:cNvPr>
          <p:cNvSpPr txBox="1"/>
          <p:nvPr/>
        </p:nvSpPr>
        <p:spPr>
          <a:xfrm>
            <a:off x="4449175" y="2795171"/>
            <a:ext cx="2249334" cy="923330"/>
          </a:xfrm>
          <a:prstGeom prst="rect">
            <a:avLst/>
          </a:prstGeom>
          <a:noFill/>
        </p:spPr>
        <p:txBody>
          <a:bodyPr wrap="none" rtlCol="0">
            <a:spAutoFit/>
          </a:bodyPr>
          <a:lstStyle/>
          <a:p>
            <a:pPr algn="ctr"/>
            <a:r>
              <a:rPr kumimoji="1" lang="ja-JP" altLang="en-US" sz="2000" b="1" dirty="0">
                <a:latin typeface="HG丸ｺﾞｼｯｸM-PRO" panose="020F0600000000000000" pitchFamily="50" charset="-128"/>
                <a:ea typeface="HG丸ｺﾞｼｯｸM-PRO" panose="020F0600000000000000" pitchFamily="50" charset="-128"/>
              </a:rPr>
              <a:t>学生・初期研修医</a:t>
            </a:r>
            <a:endParaRPr kumimoji="1" lang="en-US" altLang="ja-JP" sz="2000" b="1" dirty="0">
              <a:latin typeface="HG丸ｺﾞｼｯｸM-PRO" panose="020F0600000000000000" pitchFamily="50" charset="-128"/>
              <a:ea typeface="HG丸ｺﾞｼｯｸM-PRO" panose="020F0600000000000000" pitchFamily="50" charset="-128"/>
            </a:endParaRPr>
          </a:p>
          <a:p>
            <a:pPr algn="ctr"/>
            <a:r>
              <a:rPr kumimoji="1" lang="ja-JP" altLang="en-US" sz="2000" b="1" dirty="0">
                <a:latin typeface="HG丸ｺﾞｼｯｸM-PRO" panose="020F0600000000000000" pitchFamily="50" charset="-128"/>
                <a:ea typeface="HG丸ｺﾞｼｯｸM-PRO" panose="020F0600000000000000" pitchFamily="50" charset="-128"/>
              </a:rPr>
              <a:t>参加費無料</a:t>
            </a:r>
            <a:endParaRPr kumimoji="1" lang="en-US" altLang="ja-JP" sz="2000" b="1" dirty="0">
              <a:latin typeface="HG丸ｺﾞｼｯｸM-PRO" panose="020F0600000000000000" pitchFamily="50" charset="-128"/>
              <a:ea typeface="HG丸ｺﾞｼｯｸM-PRO" panose="020F0600000000000000" pitchFamily="50" charset="-128"/>
            </a:endParaRPr>
          </a:p>
          <a:p>
            <a:pPr algn="ctr"/>
            <a:r>
              <a:rPr kumimoji="1" lang="ja-JP" altLang="en-US" sz="1400" b="1" dirty="0">
                <a:latin typeface="HG丸ｺﾞｼｯｸM-PRO" panose="020F0600000000000000" pitchFamily="50" charset="-128"/>
                <a:ea typeface="HG丸ｺﾞｼｯｸM-PRO" panose="020F0600000000000000" pitchFamily="50" charset="-128"/>
              </a:rPr>
              <a:t>上記以外：</a:t>
            </a:r>
            <a:r>
              <a:rPr kumimoji="1" lang="en-US" altLang="ja-JP" sz="1400" b="1" dirty="0">
                <a:latin typeface="HG丸ｺﾞｼｯｸM-PRO" panose="020F0600000000000000" pitchFamily="50" charset="-128"/>
                <a:ea typeface="HG丸ｺﾞｼｯｸM-PRO" panose="020F0600000000000000" pitchFamily="50" charset="-128"/>
              </a:rPr>
              <a:t>5,000</a:t>
            </a:r>
            <a:r>
              <a:rPr kumimoji="1" lang="ja-JP" altLang="en-US" sz="1400" b="1" dirty="0">
                <a:latin typeface="HG丸ｺﾞｼｯｸM-PRO" panose="020F0600000000000000" pitchFamily="50" charset="-128"/>
                <a:ea typeface="HG丸ｺﾞｼｯｸM-PRO" panose="020F0600000000000000" pitchFamily="50" charset="-128"/>
              </a:rPr>
              <a:t>円</a:t>
            </a:r>
          </a:p>
        </p:txBody>
      </p:sp>
      <p:sp>
        <p:nvSpPr>
          <p:cNvPr id="12" name="正方形/長方形 11">
            <a:extLst>
              <a:ext uri="{FF2B5EF4-FFF2-40B4-BE49-F238E27FC236}">
                <a16:creationId xmlns:a16="http://schemas.microsoft.com/office/drawing/2014/main" id="{321FB575-326D-2B36-6AA8-701DA2C9F7EC}"/>
              </a:ext>
            </a:extLst>
          </p:cNvPr>
          <p:cNvSpPr/>
          <p:nvPr/>
        </p:nvSpPr>
        <p:spPr>
          <a:xfrm>
            <a:off x="-48435" y="9534525"/>
            <a:ext cx="6906435" cy="371475"/>
          </a:xfrm>
          <a:prstGeom prst="rect">
            <a:avLst/>
          </a:prstGeom>
          <a:solidFill>
            <a:schemeClr val="accent6">
              <a:lumMod val="5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0D55250-C4EF-1071-1356-B94C3BEB8F93}"/>
              </a:ext>
            </a:extLst>
          </p:cNvPr>
          <p:cNvSpPr txBox="1"/>
          <p:nvPr/>
        </p:nvSpPr>
        <p:spPr>
          <a:xfrm>
            <a:off x="467424" y="3853868"/>
            <a:ext cx="5957132" cy="4886018"/>
          </a:xfrm>
          <a:prstGeom prst="rect">
            <a:avLst/>
          </a:prstGeom>
          <a:noFill/>
          <a:effectLst>
            <a:reflection stA="45000" endPos="0" dist="50800" dir="5400000" sy="-100000" algn="bl" rotWithShape="0"/>
          </a:effectLst>
        </p:spPr>
        <p:txBody>
          <a:bodyPr wrap="square" rtlCol="0">
            <a:spAutoFit/>
          </a:bodyPr>
          <a:lstStyle/>
          <a:p>
            <a:pPr marL="285750" indent="-285750">
              <a:lnSpc>
                <a:spcPts val="2500"/>
              </a:lnSpc>
              <a:buFont typeface="Wingdings" panose="05000000000000000000" pitchFamily="2" charset="2"/>
              <a:buChar char="p"/>
            </a:pPr>
            <a:r>
              <a:rPr kumimoji="1" lang="en-US" altLang="ja-JP" sz="1400" dirty="0">
                <a:latin typeface="Tsukushi A Round Gothic Regular" panose="02020400000000000000" pitchFamily="18" charset="-128"/>
                <a:ea typeface="Tsukushi A Round Gothic Regular" panose="02020400000000000000" pitchFamily="18" charset="-128"/>
              </a:rPr>
              <a:t>15:00~15:15</a:t>
            </a:r>
            <a:r>
              <a:rPr kumimoji="1" lang="ja-JP" altLang="en-US" dirty="0">
                <a:latin typeface="Tsukushi A Round Gothic Regular" panose="02020400000000000000" pitchFamily="18" charset="-128"/>
                <a:ea typeface="Tsukushi A Round Gothic Regular" panose="02020400000000000000" pitchFamily="18" charset="-128"/>
              </a:rPr>
              <a:t>　</a:t>
            </a:r>
            <a:r>
              <a:rPr kumimoji="1" lang="ja-JP" altLang="en-US" b="1" dirty="0">
                <a:latin typeface="Tsukushi A Round Gothic Regular" panose="02020400000000000000" pitchFamily="18" charset="-128"/>
                <a:ea typeface="Tsukushi A Round Gothic Regular" panose="02020400000000000000" pitchFamily="18" charset="-128"/>
              </a:rPr>
              <a:t>はじめに</a:t>
            </a:r>
            <a:endParaRPr kumimoji="1" lang="en-US" altLang="ja-JP" b="1" dirty="0">
              <a:latin typeface="Tsukushi A Round Gothic Regular" panose="02020400000000000000" pitchFamily="18" charset="-128"/>
              <a:ea typeface="Tsukushi A Round Gothic Regular" panose="02020400000000000000" pitchFamily="18" charset="-128"/>
            </a:endParaRPr>
          </a:p>
          <a:p>
            <a:pPr algn="r">
              <a:lnSpc>
                <a:spcPts val="2500"/>
              </a:lnSpc>
            </a:pPr>
            <a:r>
              <a:rPr kumimoji="1" lang="ja-JP" altLang="en-US" sz="1400" dirty="0">
                <a:latin typeface="Kozuka Mincho Pro R" panose="02020400000000000000" pitchFamily="18" charset="-128"/>
                <a:ea typeface="Kozuka Mincho Pro R" panose="02020400000000000000" pitchFamily="18" charset="-128"/>
              </a:rPr>
              <a:t>肝胆膵・移植外科　准教授　</a:t>
            </a:r>
            <a:r>
              <a:rPr kumimoji="1" lang="ja-JP" altLang="en-US" sz="2400" b="1" dirty="0">
                <a:effectLst>
                  <a:outerShdw blurRad="50800" dist="38100" dir="2700000" algn="tl" rotWithShape="0">
                    <a:schemeClr val="bg1">
                      <a:alpha val="40000"/>
                    </a:schemeClr>
                  </a:outerShdw>
                </a:effectLst>
                <a:latin typeface="Kozuka Mincho Pro R" panose="02020400000000000000" pitchFamily="18" charset="-128"/>
                <a:ea typeface="Kozuka Mincho Pro R" panose="02020400000000000000" pitchFamily="18" charset="-128"/>
              </a:rPr>
              <a:t>伊藤孝司</a:t>
            </a:r>
            <a:endParaRPr kumimoji="1" lang="en-US" altLang="ja-JP" b="1" dirty="0">
              <a:effectLst>
                <a:outerShdw blurRad="50800" dist="38100" dir="2700000" algn="tl" rotWithShape="0">
                  <a:schemeClr val="bg1">
                    <a:alpha val="40000"/>
                  </a:schemeClr>
                </a:outerShdw>
              </a:effectLst>
              <a:latin typeface="Kozuka Mincho Pro R" panose="02020400000000000000" pitchFamily="18" charset="-128"/>
              <a:ea typeface="Kozuka Mincho Pro R" panose="02020400000000000000" pitchFamily="18" charset="-128"/>
            </a:endParaRPr>
          </a:p>
          <a:p>
            <a:pPr marL="285750" indent="-285750">
              <a:lnSpc>
                <a:spcPts val="2500"/>
              </a:lnSpc>
              <a:buFont typeface="Wingdings" panose="05000000000000000000" pitchFamily="2" charset="2"/>
              <a:buChar char="p"/>
            </a:pPr>
            <a:r>
              <a:rPr kumimoji="1" lang="en-US" altLang="ja-JP" sz="1400" dirty="0">
                <a:latin typeface="Tsukushi A Round Gothic Regular" panose="02020400000000000000" pitchFamily="18" charset="-128"/>
                <a:ea typeface="Tsukushi A Round Gothic Regular" panose="02020400000000000000" pitchFamily="18" charset="-128"/>
              </a:rPr>
              <a:t>15:15~15:30</a:t>
            </a:r>
            <a:r>
              <a:rPr kumimoji="1" lang="ja-JP" altLang="en-US" dirty="0">
                <a:latin typeface="Tsukushi A Round Gothic Regular" panose="02020400000000000000" pitchFamily="18" charset="-128"/>
                <a:ea typeface="Tsukushi A Round Gothic Regular" panose="02020400000000000000" pitchFamily="18" charset="-128"/>
              </a:rPr>
              <a:t>　</a:t>
            </a:r>
            <a:r>
              <a:rPr kumimoji="1" lang="ja-JP" altLang="en-US" b="1" dirty="0">
                <a:latin typeface="Tsukushi A Round Gothic Regular" panose="02020400000000000000" pitchFamily="18" charset="-128"/>
                <a:ea typeface="Tsukushi A Round Gothic Regular" panose="02020400000000000000" pitchFamily="18" charset="-128"/>
              </a:rPr>
              <a:t>系統的肝切除とは？</a:t>
            </a:r>
            <a:endParaRPr kumimoji="1" lang="en-US" altLang="ja-JP" b="1" dirty="0">
              <a:latin typeface="Tsukushi A Round Gothic Regular" panose="02020400000000000000" pitchFamily="18" charset="-128"/>
              <a:ea typeface="Tsukushi A Round Gothic Regular" panose="02020400000000000000" pitchFamily="18" charset="-128"/>
            </a:endParaRPr>
          </a:p>
          <a:p>
            <a:pPr algn="r">
              <a:lnSpc>
                <a:spcPts val="2500"/>
              </a:lnSpc>
            </a:pPr>
            <a:r>
              <a:rPr kumimoji="1" lang="ja-JP" altLang="en-US" sz="1400" dirty="0">
                <a:latin typeface="Kozuka Mincho Pro R" panose="02020400000000000000" pitchFamily="18" charset="-128"/>
                <a:ea typeface="Kozuka Mincho Pro R" panose="02020400000000000000" pitchFamily="18" charset="-128"/>
              </a:rPr>
              <a:t>消化器腫瘍制御・臓器再生外科 特定准教授　</a:t>
            </a:r>
            <a:r>
              <a:rPr kumimoji="1" lang="zh-TW" altLang="en-US" sz="2400" b="1" dirty="0">
                <a:effectLst>
                  <a:outerShdw blurRad="50800" dist="38100" dir="2700000" algn="tl" rotWithShape="0">
                    <a:schemeClr val="bg1">
                      <a:alpha val="40000"/>
                    </a:schemeClr>
                  </a:outerShdw>
                </a:effectLst>
                <a:latin typeface="Kozuka Mincho Pro R" panose="02020400000000000000" pitchFamily="18" charset="-128"/>
                <a:ea typeface="Kozuka Mincho Pro R" panose="02020400000000000000" pitchFamily="18" charset="-128"/>
              </a:rPr>
              <a:t>石井隆道</a:t>
            </a:r>
            <a:endParaRPr lang="en-US" altLang="ja-JP" sz="2400" b="1" i="0" u="none" strike="noStrike" dirty="0">
              <a:solidFill>
                <a:srgbClr val="212529"/>
              </a:solidFill>
              <a:effectLst>
                <a:outerShdw blurRad="50800" dist="38100" dir="2700000" algn="tl" rotWithShape="0">
                  <a:schemeClr val="bg1">
                    <a:alpha val="40000"/>
                  </a:schemeClr>
                </a:outerShdw>
              </a:effectLst>
              <a:latin typeface="メイリオ" panose="020B0604030504040204" pitchFamily="34" charset="-128"/>
              <a:ea typeface="メイリオ" panose="020B0604030504040204" pitchFamily="34" charset="-128"/>
            </a:endParaRPr>
          </a:p>
          <a:p>
            <a:pPr marL="285750" indent="-285750">
              <a:lnSpc>
                <a:spcPts val="2500"/>
              </a:lnSpc>
              <a:buFont typeface="Wingdings" panose="05000000000000000000" pitchFamily="2" charset="2"/>
              <a:buChar char="p"/>
            </a:pPr>
            <a:r>
              <a:rPr kumimoji="1" lang="en-US" altLang="ja-JP" sz="1400" dirty="0">
                <a:latin typeface="Tsukushi A Round Gothic Regular" panose="02020400000000000000" pitchFamily="18" charset="-128"/>
                <a:ea typeface="Tsukushi A Round Gothic Regular" panose="02020400000000000000" pitchFamily="18" charset="-128"/>
              </a:rPr>
              <a:t>15:30~15:45</a:t>
            </a:r>
            <a:r>
              <a:rPr kumimoji="1" lang="ja-JP" altLang="en-US" dirty="0">
                <a:latin typeface="Tsukushi A Round Gothic Regular" panose="02020400000000000000" pitchFamily="18" charset="-128"/>
                <a:ea typeface="Tsukushi A Round Gothic Regular" panose="02020400000000000000" pitchFamily="18" charset="-128"/>
              </a:rPr>
              <a:t>　</a:t>
            </a:r>
            <a:r>
              <a:rPr kumimoji="1" lang="ja-JP" altLang="en-US" b="1" dirty="0">
                <a:latin typeface="Tsukushi A Round Gothic Regular" panose="02020400000000000000" pitchFamily="18" charset="-128"/>
                <a:ea typeface="Tsukushi A Round Gothic Regular" panose="02020400000000000000" pitchFamily="18" charset="-128"/>
              </a:rPr>
              <a:t>安全な胆嚢摘出のためのメルクマーク</a:t>
            </a:r>
            <a:endParaRPr kumimoji="1" lang="en-US" altLang="ja-JP" b="1" dirty="0">
              <a:latin typeface="Tsukushi A Round Gothic Regular" panose="02020400000000000000" pitchFamily="18" charset="-128"/>
              <a:ea typeface="Tsukushi A Round Gothic Regular" panose="02020400000000000000" pitchFamily="18" charset="-128"/>
            </a:endParaRPr>
          </a:p>
          <a:p>
            <a:pPr algn="r">
              <a:lnSpc>
                <a:spcPts val="2500"/>
              </a:lnSpc>
            </a:pPr>
            <a:r>
              <a:rPr kumimoji="1" lang="ja-JP" altLang="en-US" sz="1400" dirty="0">
                <a:latin typeface="Kozuka Mincho Pro R" panose="02020400000000000000" pitchFamily="18" charset="-128"/>
                <a:ea typeface="Kozuka Mincho Pro R" panose="02020400000000000000" pitchFamily="18" charset="-128"/>
              </a:rPr>
              <a:t>　　　　　　　　  肝胆膵・</a:t>
            </a:r>
            <a:r>
              <a:rPr kumimoji="1" lang="ja-JP" altLang="en-US" sz="1400">
                <a:latin typeface="Kozuka Mincho Pro R" panose="02020400000000000000" pitchFamily="18" charset="-128"/>
                <a:ea typeface="Kozuka Mincho Pro R" panose="02020400000000000000" pitchFamily="18" charset="-128"/>
              </a:rPr>
              <a:t>移植外科 特定病院助教　</a:t>
            </a:r>
            <a:r>
              <a:rPr kumimoji="1" lang="zh-TW" altLang="en-US" sz="2400" b="1">
                <a:effectLst>
                  <a:outerShdw blurRad="50800" dist="38100" dir="2700000" algn="tl" rotWithShape="0">
                    <a:schemeClr val="bg1">
                      <a:alpha val="40000"/>
                    </a:schemeClr>
                  </a:outerShdw>
                </a:effectLst>
                <a:latin typeface="Kozuka Mincho Pro R" panose="02020400000000000000" pitchFamily="18" charset="-128"/>
                <a:ea typeface="Kozuka Mincho Pro R" panose="02020400000000000000" pitchFamily="18" charset="-128"/>
              </a:rPr>
              <a:t>小島</a:t>
            </a:r>
            <a:r>
              <a:rPr kumimoji="1" lang="zh-TW" altLang="en-US" sz="2400" b="1" dirty="0">
                <a:effectLst>
                  <a:outerShdw blurRad="50800" dist="38100" dir="2700000" algn="tl" rotWithShape="0">
                    <a:schemeClr val="bg1">
                      <a:alpha val="40000"/>
                    </a:schemeClr>
                  </a:outerShdw>
                </a:effectLst>
                <a:latin typeface="Kozuka Mincho Pro R" panose="02020400000000000000" pitchFamily="18" charset="-128"/>
                <a:ea typeface="Kozuka Mincho Pro R" panose="02020400000000000000" pitchFamily="18" charset="-128"/>
              </a:rPr>
              <a:t>秀信</a:t>
            </a:r>
            <a:r>
              <a:rPr kumimoji="1" lang="ja-JP" altLang="en-US" sz="2400" b="1" dirty="0">
                <a:latin typeface="Kozuka Mincho Pro R" panose="02020400000000000000" pitchFamily="18" charset="-128"/>
                <a:ea typeface="Kozuka Mincho Pro R" panose="02020400000000000000" pitchFamily="18" charset="-128"/>
              </a:rPr>
              <a:t>　</a:t>
            </a:r>
            <a:endParaRPr kumimoji="1" lang="en-US" altLang="ja-JP" sz="2400" b="1" i="0" u="none" strike="noStrike" dirty="0">
              <a:solidFill>
                <a:srgbClr val="212529"/>
              </a:solidFill>
              <a:latin typeface="メイリオ" panose="020B0604030504040204" pitchFamily="34" charset="-128"/>
              <a:ea typeface="Kozuka Mincho Pro R" panose="02020400000000000000" pitchFamily="18" charset="-128"/>
            </a:endParaRPr>
          </a:p>
          <a:p>
            <a:pPr marL="285750" indent="-285750">
              <a:lnSpc>
                <a:spcPts val="2500"/>
              </a:lnSpc>
              <a:buFont typeface="Wingdings" panose="05000000000000000000" pitchFamily="2" charset="2"/>
              <a:buChar char="p"/>
            </a:pPr>
            <a:r>
              <a:rPr kumimoji="1" lang="en-US" altLang="ja-JP" sz="1400" dirty="0">
                <a:latin typeface="Tsukushi A Round Gothic Regular" panose="02020400000000000000" pitchFamily="18" charset="-128"/>
                <a:ea typeface="Tsukushi A Round Gothic Regular" panose="02020400000000000000" pitchFamily="18" charset="-128"/>
              </a:rPr>
              <a:t>15:45~16:00</a:t>
            </a:r>
            <a:r>
              <a:rPr kumimoji="1" lang="ja-JP" altLang="en-US" dirty="0">
                <a:latin typeface="Tsukushi A Round Gothic Regular" panose="02020400000000000000" pitchFamily="18" charset="-128"/>
                <a:ea typeface="Tsukushi A Round Gothic Regular" panose="02020400000000000000" pitchFamily="18" charset="-128"/>
              </a:rPr>
              <a:t>　休憩</a:t>
            </a:r>
            <a:endParaRPr kumimoji="1" lang="en-US" altLang="ja-JP" dirty="0">
              <a:latin typeface="Tsukushi A Round Gothic Regular" panose="02020400000000000000" pitchFamily="18" charset="-128"/>
              <a:ea typeface="Tsukushi A Round Gothic Regular" panose="02020400000000000000" pitchFamily="18" charset="-128"/>
            </a:endParaRPr>
          </a:p>
          <a:p>
            <a:pPr marL="285750" indent="-285750">
              <a:lnSpc>
                <a:spcPts val="2500"/>
              </a:lnSpc>
              <a:buFont typeface="Wingdings" panose="05000000000000000000" pitchFamily="2" charset="2"/>
              <a:buChar char="p"/>
            </a:pPr>
            <a:r>
              <a:rPr kumimoji="1" lang="en-US" altLang="ja-JP" sz="1400" dirty="0">
                <a:latin typeface="Tsukushi A Round Gothic Regular" panose="02020400000000000000" pitchFamily="18" charset="-128"/>
                <a:ea typeface="Tsukushi A Round Gothic Regular" panose="02020400000000000000" pitchFamily="18" charset="-128"/>
              </a:rPr>
              <a:t>16:00~16:15</a:t>
            </a:r>
            <a:r>
              <a:rPr kumimoji="1" lang="ja-JP" altLang="en-US" dirty="0">
                <a:latin typeface="Tsukushi A Round Gothic Regular" panose="02020400000000000000" pitchFamily="18" charset="-128"/>
                <a:ea typeface="Tsukushi A Round Gothic Regular" panose="02020400000000000000" pitchFamily="18" charset="-128"/>
              </a:rPr>
              <a:t>　</a:t>
            </a:r>
            <a:r>
              <a:rPr kumimoji="1" lang="ja-JP" altLang="en-US" b="1" dirty="0">
                <a:latin typeface="Tsukushi A Round Gothic Regular" panose="02020400000000000000" pitchFamily="18" charset="-128"/>
                <a:ea typeface="Tsukushi A Round Gothic Regular" panose="02020400000000000000" pitchFamily="18" charset="-128"/>
              </a:rPr>
              <a:t>膵頭十二指腸切除術のための</a:t>
            </a:r>
            <a:endParaRPr kumimoji="1" lang="en-US" altLang="ja-JP" b="1" dirty="0">
              <a:latin typeface="Tsukushi A Round Gothic Regular" panose="02020400000000000000" pitchFamily="18" charset="-128"/>
              <a:ea typeface="Tsukushi A Round Gothic Regular" panose="02020400000000000000" pitchFamily="18" charset="-128"/>
            </a:endParaRPr>
          </a:p>
          <a:p>
            <a:pPr algn="r">
              <a:lnSpc>
                <a:spcPts val="2500"/>
              </a:lnSpc>
            </a:pPr>
            <a:r>
              <a:rPr kumimoji="1" lang="ja-JP" altLang="en-US" b="1" dirty="0">
                <a:latin typeface="Tsukushi A Round Gothic Regular" panose="02020400000000000000" pitchFamily="18" charset="-128"/>
                <a:ea typeface="Tsukushi A Round Gothic Regular" panose="02020400000000000000" pitchFamily="18" charset="-128"/>
              </a:rPr>
              <a:t>必要最小限の解剖学的知識</a:t>
            </a:r>
            <a:endParaRPr kumimoji="1" lang="en-US" altLang="ja-JP" b="1" dirty="0">
              <a:latin typeface="Tsukushi A Round Gothic Regular" panose="02020400000000000000" pitchFamily="18" charset="-128"/>
              <a:ea typeface="Tsukushi A Round Gothic Regular" panose="02020400000000000000" pitchFamily="18" charset="-128"/>
            </a:endParaRPr>
          </a:p>
          <a:p>
            <a:pPr algn="r">
              <a:lnSpc>
                <a:spcPts val="2500"/>
              </a:lnSpc>
            </a:pPr>
            <a:r>
              <a:rPr kumimoji="1" lang="ja-JP" altLang="en-US" sz="1400" dirty="0">
                <a:latin typeface="Kozuka Mincho Pro R" panose="02020400000000000000" pitchFamily="18" charset="-128"/>
                <a:ea typeface="Kozuka Mincho Pro R" panose="02020400000000000000" pitchFamily="18" charset="-128"/>
              </a:rPr>
              <a:t>肝胆膵・移植外科　講師　</a:t>
            </a:r>
            <a:r>
              <a:rPr kumimoji="1" lang="ja-JP" altLang="en-US" sz="2400" b="1" dirty="0">
                <a:effectLst>
                  <a:outerShdw blurRad="50800" dist="50800" dir="5400000" algn="ctr" rotWithShape="0">
                    <a:schemeClr val="bg1"/>
                  </a:outerShdw>
                </a:effectLst>
                <a:latin typeface="Kozuka Mincho Pro R" panose="02020400000000000000" pitchFamily="18" charset="-128"/>
                <a:ea typeface="Kozuka Mincho Pro R" panose="02020400000000000000" pitchFamily="18" charset="-128"/>
              </a:rPr>
              <a:t>長井和之</a:t>
            </a:r>
            <a:endParaRPr kumimoji="1" lang="en-US" altLang="ja-JP" b="1" dirty="0">
              <a:effectLst>
                <a:outerShdw blurRad="50800" dist="50800" dir="5400000" algn="ctr" rotWithShape="0">
                  <a:schemeClr val="bg1"/>
                </a:outerShdw>
              </a:effectLst>
              <a:latin typeface="Kozuka Mincho Pro R" panose="02020400000000000000" pitchFamily="18" charset="-128"/>
              <a:ea typeface="Kozuka Mincho Pro R" panose="02020400000000000000" pitchFamily="18" charset="-128"/>
            </a:endParaRPr>
          </a:p>
          <a:p>
            <a:pPr marL="285750" indent="-285750">
              <a:lnSpc>
                <a:spcPts val="2500"/>
              </a:lnSpc>
              <a:buFont typeface="Wingdings" panose="05000000000000000000" pitchFamily="2" charset="2"/>
              <a:buChar char="p"/>
            </a:pPr>
            <a:r>
              <a:rPr kumimoji="1" lang="en-US" altLang="ja-JP" sz="1400" dirty="0">
                <a:latin typeface="Tsukushi A Round Gothic Regular" panose="02020400000000000000" pitchFamily="18" charset="-128"/>
                <a:ea typeface="Tsukushi A Round Gothic Regular" panose="02020400000000000000" pitchFamily="18" charset="-128"/>
              </a:rPr>
              <a:t>16:15~17:30</a:t>
            </a:r>
            <a:r>
              <a:rPr kumimoji="1" lang="ja-JP" altLang="en-US" dirty="0">
                <a:latin typeface="Tsukushi A Round Gothic Regular" panose="02020400000000000000" pitchFamily="18" charset="-128"/>
                <a:ea typeface="Tsukushi A Round Gothic Regular" panose="02020400000000000000" pitchFamily="18" charset="-128"/>
              </a:rPr>
              <a:t>　</a:t>
            </a:r>
            <a:r>
              <a:rPr kumimoji="1" lang="ja-JP" altLang="en-US" b="1" dirty="0">
                <a:latin typeface="Tsukushi A Round Gothic Regular" panose="02020400000000000000" pitchFamily="18" charset="-128"/>
                <a:ea typeface="Tsukushi A Round Gothic Regular" panose="02020400000000000000" pitchFamily="18" charset="-128"/>
              </a:rPr>
              <a:t>手術デバイス講義</a:t>
            </a:r>
            <a:r>
              <a:rPr kumimoji="1" lang="en-US" altLang="ja-JP" b="1" dirty="0">
                <a:latin typeface="Tsukushi A Round Gothic Regular" panose="02020400000000000000" pitchFamily="18" charset="-128"/>
                <a:ea typeface="Tsukushi A Round Gothic Regular" panose="02020400000000000000" pitchFamily="18" charset="-128"/>
              </a:rPr>
              <a:t>•</a:t>
            </a:r>
            <a:r>
              <a:rPr kumimoji="1" lang="ja-JP" altLang="en-US" b="1" dirty="0">
                <a:latin typeface="Tsukushi A Round Gothic Regular" panose="02020400000000000000" pitchFamily="18" charset="-128"/>
                <a:ea typeface="Tsukushi A Round Gothic Regular" panose="02020400000000000000" pitchFamily="18" charset="-128"/>
              </a:rPr>
              <a:t>実習</a:t>
            </a:r>
            <a:endParaRPr kumimoji="1" lang="en-US" altLang="ja-JP" b="1" dirty="0">
              <a:latin typeface="Tsukushi A Round Gothic Regular" panose="02020400000000000000" pitchFamily="18" charset="-128"/>
              <a:ea typeface="Tsukushi A Round Gothic Regular" panose="02020400000000000000" pitchFamily="18" charset="-128"/>
            </a:endParaRPr>
          </a:p>
          <a:p>
            <a:pPr algn="r">
              <a:lnSpc>
                <a:spcPts val="2500"/>
              </a:lnSpc>
            </a:pPr>
            <a:r>
              <a:rPr kumimoji="1" lang="ja-JP" altLang="en-US" sz="2000" b="1" dirty="0">
                <a:latin typeface="Kozuka Mincho Pro R" panose="02020400000000000000" pitchFamily="18" charset="-128"/>
                <a:ea typeface="Kozuka Mincho Pro R" panose="02020400000000000000" pitchFamily="18" charset="-128"/>
              </a:rPr>
              <a:t>コヴィディエンジャパン株式会社</a:t>
            </a:r>
            <a:endParaRPr kumimoji="1" lang="en-US" altLang="ja-JP" sz="2000" b="1" dirty="0">
              <a:latin typeface="Kozuka Mincho Pro R" panose="02020400000000000000" pitchFamily="18" charset="-128"/>
              <a:ea typeface="Kozuka Mincho Pro R" panose="02020400000000000000" pitchFamily="18" charset="-128"/>
            </a:endParaRPr>
          </a:p>
          <a:p>
            <a:pPr marL="285750" indent="-285750">
              <a:lnSpc>
                <a:spcPts val="2500"/>
              </a:lnSpc>
              <a:buFont typeface="Wingdings" panose="05000000000000000000" pitchFamily="2" charset="2"/>
              <a:buChar char="p"/>
            </a:pPr>
            <a:r>
              <a:rPr kumimoji="1" lang="en-US" altLang="ja-JP" sz="1400" dirty="0">
                <a:latin typeface="Tsukushi A Round Gothic Regular" panose="02020400000000000000" pitchFamily="18" charset="-128"/>
                <a:ea typeface="Tsukushi A Round Gothic Regular" panose="02020400000000000000" pitchFamily="18" charset="-128"/>
              </a:rPr>
              <a:t>17:30~17:40</a:t>
            </a:r>
            <a:r>
              <a:rPr kumimoji="1" lang="ja-JP" altLang="en-US" dirty="0">
                <a:latin typeface="Tsukushi A Round Gothic Regular" panose="02020400000000000000" pitchFamily="18" charset="-128"/>
                <a:ea typeface="Tsukushi A Round Gothic Regular" panose="02020400000000000000" pitchFamily="18" charset="-128"/>
              </a:rPr>
              <a:t>　</a:t>
            </a:r>
            <a:r>
              <a:rPr kumimoji="1" lang="ja-JP" altLang="en-US" b="1" dirty="0">
                <a:latin typeface="Tsukushi A Round Gothic Regular" panose="02020400000000000000" pitchFamily="18" charset="-128"/>
                <a:ea typeface="Tsukushi A Round Gothic Regular" panose="02020400000000000000" pitchFamily="18" charset="-128"/>
              </a:rPr>
              <a:t>閉会の辞</a:t>
            </a:r>
            <a:endParaRPr kumimoji="1" lang="en-US" altLang="ja-JP" b="1" dirty="0">
              <a:latin typeface="Tsukushi A Round Gothic Regular" panose="02020400000000000000" pitchFamily="18" charset="-128"/>
              <a:ea typeface="Tsukushi A Round Gothic Regular" panose="02020400000000000000" pitchFamily="18" charset="-128"/>
            </a:endParaRPr>
          </a:p>
          <a:p>
            <a:pPr algn="r">
              <a:lnSpc>
                <a:spcPts val="2500"/>
              </a:lnSpc>
            </a:pPr>
            <a:r>
              <a:rPr kumimoji="1" lang="ja-JP" altLang="en-US" sz="1400" dirty="0">
                <a:latin typeface="Kozuka Mincho Pro R" panose="02020400000000000000" pitchFamily="18" charset="-128"/>
                <a:ea typeface="Kozuka Mincho Pro R" panose="02020400000000000000" pitchFamily="18" charset="-128"/>
              </a:rPr>
              <a:t>消化器腫瘍制御・臓器再生外科 特定准教授　</a:t>
            </a:r>
            <a:r>
              <a:rPr kumimoji="1" lang="zh-TW" altLang="en-US" sz="2400" b="1" dirty="0">
                <a:effectLst>
                  <a:outerShdw blurRad="50800" dist="50800" dir="5400000" algn="ctr" rotWithShape="0">
                    <a:schemeClr val="bg1"/>
                  </a:outerShdw>
                </a:effectLst>
                <a:latin typeface="Kozuka Mincho Pro R" panose="02020400000000000000" pitchFamily="18" charset="-128"/>
                <a:ea typeface="Kozuka Mincho Pro R" panose="02020400000000000000" pitchFamily="18" charset="-128"/>
              </a:rPr>
              <a:t>石井隆道</a:t>
            </a:r>
            <a:endParaRPr lang="en-US" altLang="ja-JP" sz="2400" b="1" i="0" u="none" strike="noStrike" dirty="0">
              <a:solidFill>
                <a:srgbClr val="212529"/>
              </a:solidFill>
              <a:effectLst>
                <a:outerShdw blurRad="50800" dist="50800" dir="5400000" algn="ctr" rotWithShape="0">
                  <a:schemeClr val="bg1"/>
                </a:outerShdw>
              </a:effectLst>
              <a:latin typeface="メイリオ" panose="020B0604030504040204" pitchFamily="34" charset="-128"/>
              <a:ea typeface="メイリオ" panose="020B0604030504040204" pitchFamily="34" charset="-128"/>
            </a:endParaRPr>
          </a:p>
          <a:p>
            <a:pPr marL="285750" indent="-285750">
              <a:lnSpc>
                <a:spcPts val="2500"/>
              </a:lnSpc>
              <a:buFont typeface="Wingdings" panose="05000000000000000000" pitchFamily="2" charset="2"/>
              <a:buChar char="p"/>
            </a:pPr>
            <a:r>
              <a:rPr kumimoji="1" lang="en-US" altLang="ja-JP" sz="1400" dirty="0">
                <a:latin typeface="Tsukushi A Round Gothic Regular" panose="02020400000000000000" pitchFamily="18" charset="-128"/>
                <a:ea typeface="Tsukushi A Round Gothic Regular" panose="02020400000000000000" pitchFamily="18" charset="-128"/>
              </a:rPr>
              <a:t>17:45~</a:t>
            </a:r>
            <a:r>
              <a:rPr kumimoji="1" lang="ja-JP" altLang="en-US" dirty="0">
                <a:latin typeface="Tsukushi A Round Gothic Regular" panose="02020400000000000000" pitchFamily="18" charset="-128"/>
                <a:ea typeface="Tsukushi A Round Gothic Regular" panose="02020400000000000000" pitchFamily="18" charset="-128"/>
              </a:rPr>
              <a:t>　　　</a:t>
            </a:r>
            <a:r>
              <a:rPr kumimoji="1" lang="ja-JP" altLang="en-US" b="1" dirty="0">
                <a:latin typeface="Tsukushi A Round Gothic Regular" panose="02020400000000000000" pitchFamily="18" charset="-128"/>
                <a:ea typeface="Tsukushi A Round Gothic Regular" panose="02020400000000000000" pitchFamily="18" charset="-128"/>
              </a:rPr>
              <a:t>懇親会</a:t>
            </a:r>
            <a:endParaRPr kumimoji="1" lang="en-US" altLang="ja-JP" b="1" dirty="0">
              <a:latin typeface="Tsukushi A Round Gothic Regular" panose="02020400000000000000" pitchFamily="18" charset="-128"/>
              <a:ea typeface="Tsukushi A Round Gothic Regular" panose="02020400000000000000" pitchFamily="18" charset="-128"/>
            </a:endParaRPr>
          </a:p>
        </p:txBody>
      </p:sp>
      <p:sp>
        <p:nvSpPr>
          <p:cNvPr id="22" name="テキスト ボックス 21">
            <a:extLst>
              <a:ext uri="{FF2B5EF4-FFF2-40B4-BE49-F238E27FC236}">
                <a16:creationId xmlns:a16="http://schemas.microsoft.com/office/drawing/2014/main" id="{D00B2D16-834F-DCE8-D79B-C05A3407A307}"/>
              </a:ext>
            </a:extLst>
          </p:cNvPr>
          <p:cNvSpPr txBox="1"/>
          <p:nvPr/>
        </p:nvSpPr>
        <p:spPr>
          <a:xfrm>
            <a:off x="30480" y="9618893"/>
            <a:ext cx="6933308" cy="246221"/>
          </a:xfrm>
          <a:prstGeom prst="rect">
            <a:avLst/>
          </a:prstGeom>
          <a:noFill/>
        </p:spPr>
        <p:txBody>
          <a:bodyPr wrap="none" rtlCol="0">
            <a:spAutoFit/>
          </a:bodyPr>
          <a:lstStyle/>
          <a:p>
            <a:r>
              <a:rPr kumimoji="1" lang="ja-JP" altLang="en-US" sz="1000" dirty="0">
                <a:solidFill>
                  <a:schemeClr val="bg1"/>
                </a:solidFill>
                <a:latin typeface="Hiragino Kaku Gothic Pro W3" panose="020B0300000000000000" pitchFamily="34" charset="-128"/>
                <a:ea typeface="Hiragino Kaku Gothic Pro W3" panose="020B0300000000000000" pitchFamily="34" charset="-128"/>
              </a:rPr>
              <a:t>連絡先：石井隆道　</a:t>
            </a:r>
            <a:r>
              <a:rPr kumimoji="1" lang="en-US" altLang="ja-JP" sz="1000" dirty="0">
                <a:solidFill>
                  <a:schemeClr val="bg1"/>
                </a:solidFill>
                <a:latin typeface="Hiragino Kaku Gothic Pro W3" panose="020B0300000000000000" pitchFamily="34" charset="-128"/>
                <a:ea typeface="Hiragino Kaku Gothic Pro W3" panose="020B0300000000000000" pitchFamily="34" charset="-128"/>
                <a:hlinkClick r:id="rId4">
                  <a:extLst>
                    <a:ext uri="{A12FA001-AC4F-418D-AE19-62706E023703}">
                      <ahyp:hlinkClr xmlns:ahyp="http://schemas.microsoft.com/office/drawing/2018/hyperlinkcolor" val="tx"/>
                    </a:ext>
                  </a:extLst>
                </a:hlinkClick>
              </a:rPr>
              <a:t>taishii@kuhp.kyoto-u.ac.jp</a:t>
            </a:r>
            <a:r>
              <a:rPr kumimoji="1" lang="ja-JP" altLang="en-US" sz="1000" dirty="0">
                <a:solidFill>
                  <a:schemeClr val="bg1"/>
                </a:solidFill>
                <a:latin typeface="Hiragino Kaku Gothic Pro W3" panose="020B0300000000000000" pitchFamily="34" charset="-128"/>
                <a:ea typeface="Hiragino Kaku Gothic Pro W3" panose="020B0300000000000000" pitchFamily="34" charset="-128"/>
              </a:rPr>
              <a:t>　共催：京都大学外科交流センター</a:t>
            </a:r>
            <a:r>
              <a:rPr kumimoji="1" lang="en-US" altLang="ja-JP" sz="1000" dirty="0">
                <a:solidFill>
                  <a:schemeClr val="bg1"/>
                </a:solidFill>
                <a:latin typeface="Hiragino Kaku Gothic Pro W3" panose="020B0300000000000000" pitchFamily="34" charset="-128"/>
                <a:ea typeface="Hiragino Kaku Gothic Pro W3" panose="020B0300000000000000" pitchFamily="34" charset="-128"/>
              </a:rPr>
              <a:t>/</a:t>
            </a:r>
            <a:r>
              <a:rPr kumimoji="1" lang="ja-JP" altLang="en-US" sz="1000" dirty="0">
                <a:solidFill>
                  <a:schemeClr val="bg1"/>
                </a:solidFill>
                <a:latin typeface="Hiragino Kaku Gothic Pro W3" panose="020B0300000000000000" pitchFamily="34" charset="-128"/>
                <a:ea typeface="Hiragino Kaku Gothic Pro W3" panose="020B0300000000000000" pitchFamily="34" charset="-128"/>
              </a:rPr>
              <a:t>コヴィディエンジャパン株式会社</a:t>
            </a:r>
          </a:p>
        </p:txBody>
      </p:sp>
      <p:sp>
        <p:nvSpPr>
          <p:cNvPr id="24" name="テキスト ボックス 23">
            <a:extLst>
              <a:ext uri="{FF2B5EF4-FFF2-40B4-BE49-F238E27FC236}">
                <a16:creationId xmlns:a16="http://schemas.microsoft.com/office/drawing/2014/main" id="{D54CDDB8-167D-1509-F07D-026A9DDB289E}"/>
              </a:ext>
            </a:extLst>
          </p:cNvPr>
          <p:cNvSpPr txBox="1"/>
          <p:nvPr/>
        </p:nvSpPr>
        <p:spPr>
          <a:xfrm>
            <a:off x="0" y="860870"/>
            <a:ext cx="6891980" cy="1169551"/>
          </a:xfrm>
          <a:prstGeom prst="rect">
            <a:avLst/>
          </a:prstGeom>
          <a:noFill/>
        </p:spPr>
        <p:txBody>
          <a:bodyPr wrap="square" rtlCol="0">
            <a:spAutoFit/>
          </a:bodyPr>
          <a:lstStyle/>
          <a:p>
            <a:r>
              <a:rPr lang="ja-JP" altLang="en-US" sz="1400" dirty="0">
                <a:latin typeface="HG丸ｺﾞｼｯｸM-PRO" panose="020F0600000000000000" pitchFamily="50" charset="-128"/>
                <a:ea typeface="HG丸ｺﾞｼｯｸM-PRO" panose="020F0600000000000000" pitchFamily="50" charset="-128"/>
              </a:rPr>
              <a:t>外科解剖学は人体の構造と臓器の関係を理解し臨床的なスキルを向上させるために不可欠な分野です。</a:t>
            </a:r>
            <a:endParaRPr lang="en-US" altLang="ja-JP" sz="1400" dirty="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講義では肝胆膵・移植外科医による実際の手術体験を通じて肝胆膵の解剖学の基本を学ぶことができます。</a:t>
            </a:r>
            <a:endParaRPr lang="en-US" altLang="ja-JP" sz="1400" dirty="0">
              <a:latin typeface="HG丸ｺﾞｼｯｸM-PRO" panose="020F0600000000000000" pitchFamily="50" charset="-128"/>
              <a:ea typeface="HG丸ｺﾞｼｯｸM-PRO" panose="020F0600000000000000" pitchFamily="50" charset="-128"/>
            </a:endParaRPr>
          </a:p>
          <a:p>
            <a:r>
              <a:rPr lang="ja-JP" altLang="en-US" sz="1400" dirty="0">
                <a:latin typeface="HG丸ｺﾞｼｯｸM-PRO" panose="020F0600000000000000" pitchFamily="50" charset="-128"/>
                <a:ea typeface="HG丸ｺﾞｼｯｸM-PRO" panose="020F0600000000000000" pitchFamily="50" charset="-128"/>
              </a:rPr>
              <a:t>興味がある方は、ぜひご参加ください。お待ちしております！</a:t>
            </a:r>
          </a:p>
        </p:txBody>
      </p:sp>
      <p:sp>
        <p:nvSpPr>
          <p:cNvPr id="7" name="テキスト ボックス 6">
            <a:extLst>
              <a:ext uri="{FF2B5EF4-FFF2-40B4-BE49-F238E27FC236}">
                <a16:creationId xmlns:a16="http://schemas.microsoft.com/office/drawing/2014/main" id="{07E5A954-7D65-3821-5E6E-05F4875A83AA}"/>
              </a:ext>
            </a:extLst>
          </p:cNvPr>
          <p:cNvSpPr txBox="1"/>
          <p:nvPr/>
        </p:nvSpPr>
        <p:spPr>
          <a:xfrm>
            <a:off x="589935" y="2563321"/>
            <a:ext cx="3979981" cy="1077218"/>
          </a:xfrm>
          <a:prstGeom prst="rect">
            <a:avLst/>
          </a:prstGeom>
          <a:noFill/>
        </p:spPr>
        <p:txBody>
          <a:bodyPr wrap="square">
            <a:spAutoFit/>
          </a:bodyPr>
          <a:lstStyle/>
          <a:p>
            <a:r>
              <a:rPr kumimoji="1" lang="ja-JP" altLang="en-US" sz="3200" b="1" dirty="0">
                <a:latin typeface="HG丸ｺﾞｼｯｸM-PRO" panose="020F0600000000000000" pitchFamily="50" charset="-128"/>
                <a:ea typeface="HG丸ｺﾞｼｯｸM-PRO" panose="020F0600000000000000" pitchFamily="50" charset="-128"/>
              </a:rPr>
              <a:t>芝蘭会館別館 </a:t>
            </a:r>
            <a:r>
              <a:rPr kumimoji="1" lang="en-US" altLang="ja-JP" sz="1400" dirty="0">
                <a:latin typeface="HG丸ｺﾞｼｯｸM-PRO" panose="020F0600000000000000" pitchFamily="50" charset="-128"/>
                <a:ea typeface="HG丸ｺﾞｼｯｸM-PRO" panose="020F0600000000000000" pitchFamily="50" charset="-128"/>
              </a:rPr>
              <a:t>2F </a:t>
            </a:r>
            <a:r>
              <a:rPr kumimoji="1" lang="ja-JP" altLang="en-US" sz="1400" dirty="0">
                <a:latin typeface="HG丸ｺﾞｼｯｸM-PRO" panose="020F0600000000000000" pitchFamily="50" charset="-128"/>
                <a:ea typeface="HG丸ｺﾞｼｯｸM-PRO" panose="020F0600000000000000" pitchFamily="50" charset="-128"/>
              </a:rPr>
              <a:t>研修室１</a:t>
            </a:r>
            <a:endParaRPr kumimoji="1" lang="en-US" altLang="ja-JP" sz="2800" dirty="0">
              <a:latin typeface="HG丸ｺﾞｼｯｸM-PRO" panose="020F0600000000000000" pitchFamily="50" charset="-128"/>
              <a:ea typeface="HG丸ｺﾞｼｯｸM-PRO" panose="020F0600000000000000" pitchFamily="50" charset="-128"/>
            </a:endParaRPr>
          </a:p>
          <a:p>
            <a:r>
              <a:rPr kumimoji="1" lang="ja-JP" altLang="en-US" sz="1600" dirty="0">
                <a:latin typeface="HG丸ｺﾞｼｯｸM-PRO" panose="020F0600000000000000" pitchFamily="50" charset="-128"/>
                <a:ea typeface="HG丸ｺﾞｼｯｸM-PRO" panose="020F0600000000000000" pitchFamily="50" charset="-128"/>
              </a:rPr>
              <a:t>京都大学医学部構内北隣</a:t>
            </a:r>
            <a:endParaRPr kumimoji="1" lang="en-US" altLang="ja-JP" sz="1600" dirty="0">
              <a:latin typeface="HG丸ｺﾞｼｯｸM-PRO" panose="020F0600000000000000" pitchFamily="50" charset="-128"/>
              <a:ea typeface="HG丸ｺﾞｼｯｸM-PRO" panose="020F0600000000000000" pitchFamily="50" charset="-128"/>
            </a:endParaRPr>
          </a:p>
          <a:p>
            <a:r>
              <a:rPr kumimoji="1" lang="ja-JP" altLang="en-US" sz="1600" dirty="0">
                <a:latin typeface="HG丸ｺﾞｼｯｸM-PRO" panose="020F0600000000000000" pitchFamily="50" charset="-128"/>
                <a:ea typeface="HG丸ｺﾞｼｯｸM-PRO" panose="020F0600000000000000" pitchFamily="50" charset="-128"/>
              </a:rPr>
              <a:t>京都府京都市左京区吉田牛ノ宮町</a:t>
            </a:r>
            <a:r>
              <a:rPr kumimoji="1" lang="en-US" altLang="ja-JP" sz="1600" dirty="0">
                <a:latin typeface="HG丸ｺﾞｼｯｸM-PRO" panose="020F0600000000000000" pitchFamily="50" charset="-128"/>
                <a:ea typeface="HG丸ｺﾞｼｯｸM-PRO" panose="020F0600000000000000" pitchFamily="50" charset="-128"/>
              </a:rPr>
              <a:t>11-1</a:t>
            </a:r>
          </a:p>
        </p:txBody>
      </p:sp>
      <p:sp>
        <p:nvSpPr>
          <p:cNvPr id="23" name="テキスト ボックス 22">
            <a:extLst>
              <a:ext uri="{FF2B5EF4-FFF2-40B4-BE49-F238E27FC236}">
                <a16:creationId xmlns:a16="http://schemas.microsoft.com/office/drawing/2014/main" id="{8BC32950-3686-D38C-0650-2D81D2062965}"/>
              </a:ext>
            </a:extLst>
          </p:cNvPr>
          <p:cNvSpPr txBox="1"/>
          <p:nvPr/>
        </p:nvSpPr>
        <p:spPr>
          <a:xfrm>
            <a:off x="2088842" y="8718167"/>
            <a:ext cx="3064183" cy="523220"/>
          </a:xfrm>
          <a:prstGeom prst="rect">
            <a:avLst/>
          </a:prstGeom>
          <a:solidFill>
            <a:schemeClr val="bg1">
              <a:alpha val="32000"/>
            </a:schemeClr>
          </a:solidFill>
          <a:effectLst>
            <a:outerShdw blurRad="50800" dist="38100" dir="2700000" algn="tl" rotWithShape="0">
              <a:prstClr val="black">
                <a:alpha val="40000"/>
              </a:prstClr>
            </a:outerShdw>
          </a:effectLst>
        </p:spPr>
        <p:txBody>
          <a:bodyPr wrap="square">
            <a:spAutoFit/>
          </a:bodyPr>
          <a:lstStyle/>
          <a:p>
            <a:r>
              <a:rPr kumimoji="1" lang="ja-JP" altLang="en-US" sz="1400" b="1" dirty="0">
                <a:latin typeface="Tsukushi A Round Gothic Regular" panose="02020400000000000000" pitchFamily="18" charset="-128"/>
                <a:ea typeface="Tsukushi A Round Gothic Regular" panose="02020400000000000000" pitchFamily="18" charset="-128"/>
              </a:rPr>
              <a:t>申込み</a:t>
            </a:r>
            <a:r>
              <a:rPr kumimoji="1" lang="ja-JP" altLang="en-US" sz="1400" b="1" dirty="0">
                <a:latin typeface="Kozuka Mincho Pro R" panose="02020400000000000000" pitchFamily="18" charset="-128"/>
                <a:ea typeface="Kozuka Mincho Pro R" panose="02020400000000000000" pitchFamily="18" charset="-128"/>
              </a:rPr>
              <a:t>：</a:t>
            </a:r>
            <a:r>
              <a:rPr kumimoji="1" lang="en-US" altLang="ja-JP" sz="1400" b="1" dirty="0">
                <a:latin typeface="Kozuka Mincho Pro R" panose="02020400000000000000" pitchFamily="18" charset="-128"/>
                <a:ea typeface="Kozuka Mincho Pro R" panose="02020400000000000000" pitchFamily="18" charset="-128"/>
              </a:rPr>
              <a:t>2</a:t>
            </a:r>
            <a:r>
              <a:rPr kumimoji="1" lang="ja-JP" altLang="en-US" sz="1400" b="1" dirty="0">
                <a:latin typeface="Kozuka Mincho Pro R" panose="02020400000000000000" pitchFamily="18" charset="-128"/>
                <a:ea typeface="Kozuka Mincho Pro R" panose="02020400000000000000" pitchFamily="18" charset="-128"/>
              </a:rPr>
              <a:t>月</a:t>
            </a:r>
            <a:r>
              <a:rPr kumimoji="1" lang="en-US" altLang="ja-JP" sz="1400" b="1" dirty="0">
                <a:latin typeface="Kozuka Mincho Pro R" panose="02020400000000000000" pitchFamily="18" charset="-128"/>
                <a:ea typeface="Kozuka Mincho Pro R" panose="02020400000000000000" pitchFamily="18" charset="-128"/>
              </a:rPr>
              <a:t>8</a:t>
            </a:r>
            <a:r>
              <a:rPr kumimoji="1" lang="ja-JP" altLang="en-US" sz="1400" b="1" dirty="0">
                <a:latin typeface="Kozuka Mincho Pro R" panose="02020400000000000000" pitchFamily="18" charset="-128"/>
                <a:ea typeface="Kozuka Mincho Pro R" panose="02020400000000000000" pitchFamily="18" charset="-128"/>
              </a:rPr>
              <a:t>日までに</a:t>
            </a:r>
            <a:r>
              <a:rPr kumimoji="1" lang="en-US" altLang="ja-JP" sz="1400" b="1" dirty="0">
                <a:latin typeface="Kozuka Mincho Pro R" panose="02020400000000000000" pitchFamily="18" charset="-128"/>
                <a:ea typeface="Kozuka Mincho Pro R" panose="02020400000000000000" pitchFamily="18" charset="-128"/>
              </a:rPr>
              <a:t>URL</a:t>
            </a:r>
            <a:r>
              <a:rPr kumimoji="1" lang="ja-JP" altLang="en-US" sz="1400" b="1" dirty="0">
                <a:latin typeface="Kozuka Mincho Pro R" panose="02020400000000000000" pitchFamily="18" charset="-128"/>
                <a:ea typeface="Kozuka Mincho Pro R" panose="02020400000000000000" pitchFamily="18" charset="-128"/>
              </a:rPr>
              <a:t>または右</a:t>
            </a:r>
            <a:r>
              <a:rPr kumimoji="1" lang="en-US" altLang="ja-JP" sz="1400" b="1" dirty="0">
                <a:latin typeface="Kozuka Mincho Pro R" panose="02020400000000000000" pitchFamily="18" charset="-128"/>
                <a:ea typeface="Kozuka Mincho Pro R" panose="02020400000000000000" pitchFamily="18" charset="-128"/>
              </a:rPr>
              <a:t>QR</a:t>
            </a:r>
            <a:r>
              <a:rPr kumimoji="1" lang="ja-JP" altLang="en-US" sz="1400" b="1" dirty="0">
                <a:latin typeface="Kozuka Mincho Pro R" panose="02020400000000000000" pitchFamily="18" charset="-128"/>
                <a:ea typeface="Kozuka Mincho Pro R" panose="02020400000000000000" pitchFamily="18" charset="-128"/>
              </a:rPr>
              <a:t>コードより申込みください。</a:t>
            </a:r>
          </a:p>
        </p:txBody>
      </p:sp>
      <p:pic>
        <p:nvPicPr>
          <p:cNvPr id="1026" name="Picture 2">
            <a:hlinkClick r:id="rId5"/>
            <a:extLst>
              <a:ext uri="{FF2B5EF4-FFF2-40B4-BE49-F238E27FC236}">
                <a16:creationId xmlns:a16="http://schemas.microsoft.com/office/drawing/2014/main" id="{2D4B7AD9-C76A-17AF-7263-AD93118BC6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0293" y="8611222"/>
            <a:ext cx="853689" cy="85368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pSp>
        <p:nvGrpSpPr>
          <p:cNvPr id="5" name="グループ化 4">
            <a:extLst>
              <a:ext uri="{FF2B5EF4-FFF2-40B4-BE49-F238E27FC236}">
                <a16:creationId xmlns:a16="http://schemas.microsoft.com/office/drawing/2014/main" id="{A71CEABD-CBD4-1732-5BC1-8AD377E25A2C}"/>
              </a:ext>
            </a:extLst>
          </p:cNvPr>
          <p:cNvGrpSpPr/>
          <p:nvPr/>
        </p:nvGrpSpPr>
        <p:grpSpPr>
          <a:xfrm>
            <a:off x="4500925" y="2136467"/>
            <a:ext cx="2042547" cy="646331"/>
            <a:chOff x="4500925" y="2000393"/>
            <a:chExt cx="2042547" cy="646331"/>
          </a:xfrm>
        </p:grpSpPr>
        <p:sp>
          <p:nvSpPr>
            <p:cNvPr id="8" name="楕円 7">
              <a:extLst>
                <a:ext uri="{FF2B5EF4-FFF2-40B4-BE49-F238E27FC236}">
                  <a16:creationId xmlns:a16="http://schemas.microsoft.com/office/drawing/2014/main" id="{2FAACF3B-9A8E-1906-6182-771221EDB627}"/>
                </a:ext>
              </a:extLst>
            </p:cNvPr>
            <p:cNvSpPr/>
            <p:nvPr/>
          </p:nvSpPr>
          <p:spPr>
            <a:xfrm>
              <a:off x="6134714" y="2250190"/>
              <a:ext cx="360000" cy="360000"/>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DDDD9CE0-7B93-B67E-825D-B3799F5E36B8}"/>
                </a:ext>
              </a:extLst>
            </p:cNvPr>
            <p:cNvSpPr txBox="1"/>
            <p:nvPr/>
          </p:nvSpPr>
          <p:spPr>
            <a:xfrm>
              <a:off x="4500925" y="2000393"/>
              <a:ext cx="2042547" cy="646331"/>
            </a:xfrm>
            <a:prstGeom prst="rect">
              <a:avLst/>
            </a:prstGeom>
            <a:noFill/>
          </p:spPr>
          <p:txBody>
            <a:bodyPr wrap="none" rtlCol="0">
              <a:spAutoFit/>
            </a:bodyPr>
            <a:lstStyle/>
            <a:p>
              <a:r>
                <a:rPr kumimoji="1" lang="en-US" altLang="ja-JP" sz="3600" b="1" dirty="0">
                  <a:latin typeface="HGS創英角ﾎﾟｯﾌﾟ体" panose="040B0A00000000000000" pitchFamily="50" charset="-128"/>
                  <a:ea typeface="HGS創英角ﾎﾟｯﾌﾟ体" panose="040B0A00000000000000" pitchFamily="50" charset="-128"/>
                </a:rPr>
                <a:t>2</a:t>
              </a:r>
              <a:r>
                <a:rPr kumimoji="1" lang="ja-JP" altLang="en-US" sz="2800" dirty="0">
                  <a:solidFill>
                    <a:schemeClr val="tx1"/>
                  </a:solidFill>
                  <a:latin typeface="HG丸ｺﾞｼｯｸM-PRO" panose="020F0600000000000000" pitchFamily="50" charset="-128"/>
                  <a:ea typeface="Kozuka Gothic Pro R" panose="020B0400000000000000" pitchFamily="34" charset="-128"/>
                </a:rPr>
                <a:t>月</a:t>
              </a:r>
              <a:r>
                <a:rPr kumimoji="1" lang="en-US" altLang="ja-JP" sz="3600" dirty="0">
                  <a:solidFill>
                    <a:schemeClr val="tx1"/>
                  </a:solidFill>
                  <a:latin typeface="HGS創英角ﾎﾟｯﾌﾟ体" panose="040B0A00000000000000" pitchFamily="50" charset="-128"/>
                  <a:ea typeface="HGS創英角ﾎﾟｯﾌﾟ体" panose="040B0A00000000000000" pitchFamily="50" charset="-128"/>
                </a:rPr>
                <a:t>22</a:t>
              </a:r>
              <a:r>
                <a:rPr kumimoji="1" lang="ja-JP" altLang="en-US" sz="2000" dirty="0">
                  <a:solidFill>
                    <a:schemeClr val="tx1"/>
                  </a:solidFill>
                  <a:latin typeface="HG丸ｺﾞｼｯｸM-PRO" panose="020F0600000000000000" pitchFamily="50" charset="-128"/>
                  <a:ea typeface="Kozuka Gothic Pro R" panose="020B0400000000000000" pitchFamily="34" charset="-128"/>
                </a:rPr>
                <a:t>日 </a:t>
              </a:r>
              <a:r>
                <a:rPr kumimoji="1" lang="ja-JP" altLang="en-US" sz="2000" b="1" dirty="0">
                  <a:solidFill>
                    <a:schemeClr val="bg1"/>
                  </a:solidFill>
                  <a:latin typeface="HG丸ｺﾞｼｯｸM-PRO" panose="020F0600000000000000" pitchFamily="50" charset="-128"/>
                  <a:ea typeface="Kozuka Gothic Pro R" panose="020B0400000000000000" pitchFamily="34" charset="-128"/>
                </a:rPr>
                <a:t>土</a:t>
              </a:r>
              <a:endParaRPr kumimoji="1" lang="ja-JP" altLang="en-US" sz="2800" b="1" dirty="0">
                <a:solidFill>
                  <a:schemeClr val="bg1"/>
                </a:solidFill>
                <a:latin typeface="HG丸ｺﾞｼｯｸM-PRO" panose="020F0600000000000000" pitchFamily="50" charset="-128"/>
                <a:ea typeface="Kozuka Gothic Pro R" panose="020B0400000000000000" pitchFamily="34" charset="-128"/>
              </a:endParaRPr>
            </a:p>
          </p:txBody>
        </p:sp>
      </p:grpSp>
      <p:sp>
        <p:nvSpPr>
          <p:cNvPr id="27" name="テキスト ボックス 26">
            <a:extLst>
              <a:ext uri="{FF2B5EF4-FFF2-40B4-BE49-F238E27FC236}">
                <a16:creationId xmlns:a16="http://schemas.microsoft.com/office/drawing/2014/main" id="{18AC5BC3-4EE3-85FC-1E01-A84E31FF20B2}"/>
              </a:ext>
            </a:extLst>
          </p:cNvPr>
          <p:cNvSpPr txBox="1"/>
          <p:nvPr/>
        </p:nvSpPr>
        <p:spPr>
          <a:xfrm>
            <a:off x="1998643" y="9237219"/>
            <a:ext cx="3373397" cy="307777"/>
          </a:xfrm>
          <a:prstGeom prst="rect">
            <a:avLst/>
          </a:prstGeom>
          <a:noFill/>
        </p:spPr>
        <p:txBody>
          <a:bodyPr wrap="square">
            <a:spAutoFit/>
          </a:bodyPr>
          <a:lstStyle/>
          <a:p>
            <a:r>
              <a:rPr lang="ja-JP" altLang="en-US" sz="1400" dirty="0">
                <a:hlinkClick r:id="rId5">
                  <a:extLst>
                    <a:ext uri="{A12FA001-AC4F-418D-AE19-62706E023703}">
                      <ahyp:hlinkClr xmlns:ahyp="http://schemas.microsoft.com/office/drawing/2018/hyperlinkcolor" val="tx"/>
                    </a:ext>
                  </a:extLst>
                </a:hlinkClick>
              </a:rPr>
              <a:t>https://forms.gle/hMWe5iNEQUC2qM157</a:t>
            </a:r>
            <a:endParaRPr lang="ja-JP" altLang="en-US" sz="1400" dirty="0"/>
          </a:p>
        </p:txBody>
      </p:sp>
    </p:spTree>
    <p:extLst>
      <p:ext uri="{BB962C8B-B14F-4D97-AF65-F5344CB8AC3E}">
        <p14:creationId xmlns:p14="http://schemas.microsoft.com/office/powerpoint/2010/main" val="285022152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425</TotalTime>
  <Words>261</Words>
  <Application>Microsoft Office PowerPoint</Application>
  <PresentationFormat>A4 210 x 297 mm</PresentationFormat>
  <Paragraphs>29</Paragraphs>
  <Slides>1</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vt:i4>
      </vt:variant>
    </vt:vector>
  </HeadingPairs>
  <TitlesOfParts>
    <vt:vector size="12" baseType="lpstr">
      <vt:lpstr>HGS創英角ﾎﾟｯﾌﾟ体</vt:lpstr>
      <vt:lpstr>HG丸ｺﾞｼｯｸM-PRO</vt:lpstr>
      <vt:lpstr>Hiragino Kaku Gothic Pro W3</vt:lpstr>
      <vt:lpstr>Kozuka Mincho Pro R</vt:lpstr>
      <vt:lpstr>Tsukushi A Round Gothic Regular</vt:lpstr>
      <vt:lpstr>メイリオ</vt:lpstr>
      <vt:lpstr>Arial</vt:lpstr>
      <vt:lpstr>Calibri</vt:lpstr>
      <vt:lpstr>Calibri Light</vt:lpstr>
      <vt:lpstr>Wingdings</vt:lpstr>
      <vt:lpstr>Office テーマ</vt:lpstr>
      <vt:lpstr>実践外科解剖学講義  〜肝胆膵編〜</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実践外科解剖学講義 〜肝胆膵編〜</dc:title>
  <dc:creator>石井 隆道</dc:creator>
  <cp:lastModifiedBy>外科交流センター 京都大学</cp:lastModifiedBy>
  <cp:revision>11</cp:revision>
  <dcterms:created xsi:type="dcterms:W3CDTF">2023-11-01T02:13:47Z</dcterms:created>
  <dcterms:modified xsi:type="dcterms:W3CDTF">2025-01-10T06:18:19Z</dcterms:modified>
</cp:coreProperties>
</file>