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6"/>
  </p:notesMasterIdLst>
  <p:sldIdLst>
    <p:sldId id="264" r:id="rId5"/>
  </p:sldIdLst>
  <p:sldSz cx="6858000" cy="9144000" type="screen4x3"/>
  <p:notesSz cx="6807200" cy="9939338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58ED5"/>
    <a:srgbClr val="DCE6F2"/>
    <a:srgbClr val="08731D"/>
    <a:srgbClr val="1B1B1B"/>
    <a:srgbClr val="121212"/>
    <a:srgbClr val="060606"/>
    <a:srgbClr val="00007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5" d="100"/>
          <a:sy n="55" d="100"/>
        </p:scale>
        <p:origin x="1992" y="4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A22AF2-6D3D-41BC-9F07-B7C34F2526A6}" type="datetimeFigureOut">
              <a:rPr kumimoji="1" lang="ja-JP" altLang="en-US" smtClean="0"/>
              <a:t>2024/12/19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146300" y="1243013"/>
            <a:ext cx="2514600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1038" y="4783138"/>
            <a:ext cx="5445125" cy="39131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6038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AFEAAB-3912-4AD1-A965-4B1DD17010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31605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AFEAAB-3912-4AD1-A965-4B1DD17010EF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67774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6AFB8-6C44-A147-BD50-B2A63278ED05}" type="datetimeFigureOut">
              <a:rPr kumimoji="1" lang="ja-JP" altLang="en-US" smtClean="0"/>
              <a:t>2024/12/19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7D742-936A-FE40-952C-58B74939B1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95836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6AFB8-6C44-A147-BD50-B2A63278ED05}" type="datetimeFigureOut">
              <a:rPr kumimoji="1" lang="ja-JP" altLang="en-US" smtClean="0"/>
              <a:t>2024/12/19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7D742-936A-FE40-952C-58B74939B1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32699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6AFB8-6C44-A147-BD50-B2A63278ED05}" type="datetimeFigureOut">
              <a:rPr kumimoji="1" lang="ja-JP" altLang="en-US" smtClean="0"/>
              <a:t>2024/12/19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7D742-936A-FE40-952C-58B74939B1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74016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6AFB8-6C44-A147-BD50-B2A63278ED05}" type="datetimeFigureOut">
              <a:rPr kumimoji="1" lang="ja-JP" altLang="en-US" smtClean="0"/>
              <a:t>2024/12/19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7D742-936A-FE40-952C-58B74939B1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8292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6AFB8-6C44-A147-BD50-B2A63278ED05}" type="datetimeFigureOut">
              <a:rPr kumimoji="1" lang="ja-JP" altLang="en-US" smtClean="0"/>
              <a:t>2024/12/19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7D742-936A-FE40-952C-58B74939B1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08911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6AFB8-6C44-A147-BD50-B2A63278ED05}" type="datetimeFigureOut">
              <a:rPr kumimoji="1" lang="ja-JP" altLang="en-US" smtClean="0"/>
              <a:t>2024/12/19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7D742-936A-FE40-952C-58B74939B1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88192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6AFB8-6C44-A147-BD50-B2A63278ED05}" type="datetimeFigureOut">
              <a:rPr kumimoji="1" lang="ja-JP" altLang="en-US" smtClean="0"/>
              <a:t>2024/12/19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7D742-936A-FE40-952C-58B74939B1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05654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6AFB8-6C44-A147-BD50-B2A63278ED05}" type="datetimeFigureOut">
              <a:rPr kumimoji="1" lang="ja-JP" altLang="en-US" smtClean="0"/>
              <a:t>2024/12/19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7D742-936A-FE40-952C-58B74939B1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2060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6AFB8-6C44-A147-BD50-B2A63278ED05}" type="datetimeFigureOut">
              <a:rPr kumimoji="1" lang="ja-JP" altLang="en-US" smtClean="0"/>
              <a:t>2024/12/19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7D742-936A-FE40-952C-58B74939B1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88636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6AFB8-6C44-A147-BD50-B2A63278ED05}" type="datetimeFigureOut">
              <a:rPr kumimoji="1" lang="ja-JP" altLang="en-US" smtClean="0"/>
              <a:t>2024/12/19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7D742-936A-FE40-952C-58B74939B1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63437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6AFB8-6C44-A147-BD50-B2A63278ED05}" type="datetimeFigureOut">
              <a:rPr kumimoji="1" lang="ja-JP" altLang="en-US" smtClean="0"/>
              <a:t>2024/12/19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7D742-936A-FE40-952C-58B74939B1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04852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46AFB8-6C44-A147-BD50-B2A63278ED05}" type="datetimeFigureOut">
              <a:rPr kumimoji="1" lang="ja-JP" altLang="en-US" smtClean="0"/>
              <a:t>2024/12/19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B7D742-936A-FE40-952C-58B74939B1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5612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42900" rtl="0" eaLnBrk="1" latinLnBrk="0" hangingPunct="1"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3429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zoom.us/webinar/register/WN_Q-2v50w3Qv-Jl9WpSzsZfg" TargetMode="External"/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2.png"/><Relationship Id="rId4" Type="http://schemas.microsoft.com/office/2007/relationships/hdphoto" Target="../media/hdphoto1.wdp"/><Relationship Id="rId9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>
            <a:extLst>
              <a:ext uri="{FF2B5EF4-FFF2-40B4-BE49-F238E27FC236}">
                <a16:creationId xmlns:a16="http://schemas.microsoft.com/office/drawing/2014/main" id="{8ECFF01E-E91C-22FB-5352-733F412E364F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316" y="6109226"/>
            <a:ext cx="6858000" cy="2256236"/>
          </a:xfrm>
          <a:prstGeom prst="rect">
            <a:avLst/>
          </a:prstGeom>
        </p:spPr>
      </p:pic>
      <p:pic>
        <p:nvPicPr>
          <p:cNvPr id="2" name="図 1"/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0" y="3936861"/>
            <a:ext cx="6858000" cy="2256236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5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4700"/>
                    </a14:imgEffect>
                    <a14:imgEffect>
                      <a14:saturation sat="400000"/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43" y="0"/>
            <a:ext cx="6858000" cy="6209053"/>
          </a:xfrm>
          <a:prstGeom prst="rect">
            <a:avLst/>
          </a:prstGeom>
        </p:spPr>
      </p:pic>
      <p:sp>
        <p:nvSpPr>
          <p:cNvPr id="4" name="正方形/長方形 3"/>
          <p:cNvSpPr/>
          <p:nvPr/>
        </p:nvSpPr>
        <p:spPr>
          <a:xfrm>
            <a:off x="232012" y="8813872"/>
            <a:ext cx="652114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400" b="1" kern="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主催　高田製薬株式会社</a:t>
            </a:r>
            <a:endParaRPr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1" name="Rectangle 2051"/>
          <p:cNvSpPr txBox="1">
            <a:spLocks noChangeArrowheads="1"/>
          </p:cNvSpPr>
          <p:nvPr/>
        </p:nvSpPr>
        <p:spPr>
          <a:xfrm>
            <a:off x="0" y="316188"/>
            <a:ext cx="6845366" cy="8639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342900" rtl="0" eaLnBrk="1" latinLnBrk="0" hangingPunct="1">
              <a:spcBef>
                <a:spcPct val="0"/>
              </a:spcBef>
              <a:buNone/>
              <a:defRPr kumimoji="1"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2700" b="1" dirty="0">
                <a:ln>
                  <a:solidFill>
                    <a:srgbClr val="000099"/>
                  </a:solidFill>
                </a:ln>
                <a:solidFill>
                  <a:srgbClr val="0070C0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Arial Unicode MS" panose="020B0604020202020204" pitchFamily="50" charset="-128"/>
              </a:rPr>
              <a:t>KANSAI</a:t>
            </a:r>
            <a:r>
              <a:rPr lang="ja-JP" altLang="en-US" sz="2700" b="1" dirty="0">
                <a:ln>
                  <a:solidFill>
                    <a:srgbClr val="000099"/>
                  </a:solidFill>
                </a:ln>
                <a:solidFill>
                  <a:srgbClr val="0070C0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2700" b="1" dirty="0">
                <a:ln>
                  <a:solidFill>
                    <a:srgbClr val="000099"/>
                  </a:solidFill>
                </a:ln>
                <a:solidFill>
                  <a:srgbClr val="0070C0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Arial Unicode MS" panose="020B0604020202020204" pitchFamily="50" charset="-128"/>
              </a:rPr>
              <a:t>Pancreatic Cancer Seminar</a:t>
            </a:r>
            <a:r>
              <a:rPr lang="ja-JP" altLang="en-US" sz="2700" b="1" dirty="0">
                <a:ln>
                  <a:solidFill>
                    <a:srgbClr val="000099"/>
                  </a:solidFill>
                </a:ln>
                <a:solidFill>
                  <a:srgbClr val="0070C0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Arial Unicode MS" panose="020B0604020202020204" pitchFamily="50" charset="-128"/>
              </a:rPr>
              <a:t> </a:t>
            </a:r>
            <a:endParaRPr lang="en-US" altLang="ja-JP" sz="2700" b="1" dirty="0">
              <a:ln>
                <a:solidFill>
                  <a:srgbClr val="000099"/>
                </a:solidFill>
              </a:ln>
              <a:solidFill>
                <a:srgbClr val="0070C0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62468" y="915064"/>
            <a:ext cx="48336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300" b="1" kern="0" dirty="0">
                <a:latin typeface="メイリオ" panose="020B0604030504040204" pitchFamily="50" charset="-128"/>
                <a:ea typeface="メイリオ" panose="020B0604030504040204" pitchFamily="50" charset="-128"/>
                <a:cs typeface="Arial Unicode MS" panose="020B0604020202020204" pitchFamily="50" charset="-128"/>
              </a:rPr>
              <a:t>開催日</a:t>
            </a:r>
            <a:r>
              <a:rPr lang="ja-JP" altLang="en-US" sz="2800" b="1" kern="0" dirty="0">
                <a:latin typeface="Arial" panose="020B0604020202020204" pitchFamily="34" charset="0"/>
                <a:cs typeface="Arial" panose="020B0604020202020204" pitchFamily="34" charset="0"/>
              </a:rPr>
              <a:t>　</a:t>
            </a:r>
            <a:r>
              <a:rPr lang="en-US" altLang="ja-JP" sz="2800" b="1" kern="0" dirty="0">
                <a:latin typeface="Arial" panose="020B0604020202020204" pitchFamily="34" charset="0"/>
                <a:cs typeface="Arial" panose="020B0604020202020204" pitchFamily="34" charset="0"/>
              </a:rPr>
              <a:t>2025</a:t>
            </a:r>
            <a:r>
              <a:rPr lang="ja-JP" altLang="en-US" sz="2800" b="1" kern="0" dirty="0">
                <a:latin typeface="Arial" panose="020B0604020202020204" pitchFamily="34" charset="0"/>
                <a:cs typeface="Arial" panose="020B0604020202020204" pitchFamily="34" charset="0"/>
              </a:rPr>
              <a:t>年</a:t>
            </a:r>
            <a:r>
              <a:rPr lang="en-US" altLang="ja-JP" sz="4000" b="1" kern="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ja-JP" altLang="en-US" sz="2800" b="1" kern="0" dirty="0">
                <a:latin typeface="Arial" panose="020B0604020202020204" pitchFamily="34" charset="0"/>
                <a:cs typeface="Arial" panose="020B0604020202020204" pitchFamily="34" charset="0"/>
              </a:rPr>
              <a:t>月</a:t>
            </a:r>
            <a:r>
              <a:rPr lang="en-US" altLang="ja-JP" sz="4000" b="1" kern="0" dirty="0">
                <a:latin typeface="Arial" panose="020B0604020202020204" pitchFamily="34" charset="0"/>
                <a:cs typeface="Arial" panose="020B0604020202020204" pitchFamily="34" charset="0"/>
              </a:rPr>
              <a:t>21</a:t>
            </a:r>
            <a:r>
              <a:rPr lang="ja-JP" altLang="en-US" sz="2800" b="1" kern="0" dirty="0">
                <a:latin typeface="Arial" panose="020B0604020202020204" pitchFamily="34" charset="0"/>
                <a:cs typeface="Arial" panose="020B0604020202020204" pitchFamily="34" charset="0"/>
              </a:rPr>
              <a:t>日（金）</a:t>
            </a:r>
            <a:endParaRPr lang="en-US" altLang="ja-JP" sz="2800" b="1" kern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118735" y="1454909"/>
            <a:ext cx="2585964" cy="8002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300" b="1" kern="0" dirty="0">
                <a:latin typeface="+mj-ea"/>
                <a:ea typeface="+mj-ea"/>
                <a:cs typeface="Arial Unicode MS" panose="020B0604020202020204" pitchFamily="50" charset="-128"/>
              </a:rPr>
              <a:t>時間　</a:t>
            </a:r>
            <a:r>
              <a:rPr lang="en-US" altLang="ja-JP" sz="2300" b="1" kern="0" dirty="0">
                <a:latin typeface="+mj-ea"/>
                <a:ea typeface="+mj-ea"/>
                <a:cs typeface="Arial" panose="020B0604020202020204" pitchFamily="34" charset="0"/>
              </a:rPr>
              <a:t>18:30</a:t>
            </a:r>
            <a:r>
              <a:rPr lang="ja-JP" altLang="en-US" sz="2300" b="1" kern="0" dirty="0">
                <a:latin typeface="+mj-ea"/>
                <a:ea typeface="+mj-ea"/>
                <a:cs typeface="Arial" panose="020B0604020202020204" pitchFamily="34" charset="0"/>
              </a:rPr>
              <a:t>～</a:t>
            </a:r>
            <a:r>
              <a:rPr lang="en-US" altLang="ja-JP" sz="2300" b="1" kern="0" dirty="0">
                <a:latin typeface="+mj-ea"/>
                <a:ea typeface="+mj-ea"/>
                <a:cs typeface="Arial" panose="020B0604020202020204" pitchFamily="34" charset="0"/>
              </a:rPr>
              <a:t>19:50</a:t>
            </a:r>
          </a:p>
          <a:p>
            <a:r>
              <a:rPr lang="en-US" altLang="ja-JP" sz="2300" b="1" kern="0" dirty="0">
                <a:latin typeface="+mj-ea"/>
                <a:ea typeface="+mj-ea"/>
                <a:cs typeface="Arial" panose="020B0604020202020204" pitchFamily="34" charset="0"/>
              </a:rPr>
              <a:t>URL</a:t>
            </a:r>
            <a:r>
              <a:rPr lang="ja-JP" altLang="en-US" sz="2300" b="1" kern="0" dirty="0">
                <a:latin typeface="+mj-ea"/>
                <a:ea typeface="+mj-ea"/>
                <a:cs typeface="Arial" panose="020B0604020202020204" pitchFamily="34" charset="0"/>
              </a:rPr>
              <a:t>　　　　　　　　　</a:t>
            </a:r>
            <a:endParaRPr lang="ja-JP" altLang="en-US" sz="2300" b="1" dirty="0">
              <a:latin typeface="+mj-ea"/>
              <a:ea typeface="+mj-ea"/>
              <a:cs typeface="Arial" panose="020B0604020202020204" pitchFamily="34" charset="0"/>
            </a:endParaRPr>
          </a:p>
        </p:txBody>
      </p:sp>
      <p:sp>
        <p:nvSpPr>
          <p:cNvPr id="25" name="円/楕円 24"/>
          <p:cNvSpPr/>
          <p:nvPr/>
        </p:nvSpPr>
        <p:spPr>
          <a:xfrm>
            <a:off x="249934" y="2812754"/>
            <a:ext cx="1756666" cy="495791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1"/>
          </a:lnRef>
          <a:fillRef idx="1003">
            <a:schemeClr val="dk2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>
                <a:solidFill>
                  <a:schemeClr val="bg1"/>
                </a:solidFill>
              </a:rPr>
              <a:t>司会</a:t>
            </a:r>
            <a:endParaRPr kumimoji="1" lang="ja-JP" altLang="en-US" sz="1600" b="1" dirty="0">
              <a:solidFill>
                <a:schemeClr val="bg1"/>
              </a:solidFill>
            </a:endParaRPr>
          </a:p>
        </p:txBody>
      </p:sp>
      <p:sp>
        <p:nvSpPr>
          <p:cNvPr id="33" name="円/楕円 32"/>
          <p:cNvSpPr/>
          <p:nvPr/>
        </p:nvSpPr>
        <p:spPr>
          <a:xfrm>
            <a:off x="247662" y="4324688"/>
            <a:ext cx="1758938" cy="473002"/>
          </a:xfrm>
          <a:prstGeom prst="ellipse">
            <a:avLst/>
          </a:prstGeom>
          <a:solidFill>
            <a:schemeClr val="accent1"/>
          </a:solidFill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002">
            <a:schemeClr val="dk2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b="1" dirty="0">
                <a:solidFill>
                  <a:schemeClr val="bg1"/>
                </a:solidFill>
              </a:rPr>
              <a:t>一般</a:t>
            </a:r>
            <a:r>
              <a:rPr kumimoji="1" lang="ja-JP" altLang="en-US" sz="2000" b="1" dirty="0">
                <a:solidFill>
                  <a:schemeClr val="bg1"/>
                </a:solidFill>
              </a:rPr>
              <a:t>講演</a:t>
            </a: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5461000" y="137825"/>
            <a:ext cx="1297428" cy="338554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kumimoji="1" lang="en-US" altLang="ja-JP" sz="1600" b="1" dirty="0">
                <a:solidFill>
                  <a:schemeClr val="accent1"/>
                </a:solidFill>
                <a:latin typeface="+mj-ea"/>
                <a:ea typeface="+mj-ea"/>
              </a:rPr>
              <a:t>WEB</a:t>
            </a:r>
            <a:r>
              <a:rPr kumimoji="1" lang="ja-JP" altLang="en-US" sz="1600" b="1" dirty="0">
                <a:solidFill>
                  <a:schemeClr val="accent1"/>
                </a:solidFill>
                <a:latin typeface="+mj-ea"/>
                <a:ea typeface="+mj-ea"/>
              </a:rPr>
              <a:t>セミナー</a:t>
            </a:r>
          </a:p>
        </p:txBody>
      </p:sp>
      <p:sp>
        <p:nvSpPr>
          <p:cNvPr id="37" name="正方形/長方形 36"/>
          <p:cNvSpPr/>
          <p:nvPr/>
        </p:nvSpPr>
        <p:spPr>
          <a:xfrm>
            <a:off x="2754781" y="5175630"/>
            <a:ext cx="400364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講師　</a:t>
            </a:r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亀井　敬子 </a:t>
            </a:r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先生</a:t>
            </a:r>
          </a:p>
        </p:txBody>
      </p:sp>
      <p:sp>
        <p:nvSpPr>
          <p:cNvPr id="40" name="正方形/長方形 39"/>
          <p:cNvSpPr/>
          <p:nvPr/>
        </p:nvSpPr>
        <p:spPr>
          <a:xfrm>
            <a:off x="447875" y="6895372"/>
            <a:ext cx="634244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鹿児島大学大学院　医歯学総合研究科　消化器・乳腺甲状腺外科学 </a:t>
            </a:r>
            <a:endParaRPr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74B8778E-6E5E-E89E-241E-E6BCFEB5D1A1}"/>
              </a:ext>
            </a:extLst>
          </p:cNvPr>
          <p:cNvSpPr/>
          <p:nvPr/>
        </p:nvSpPr>
        <p:spPr>
          <a:xfrm>
            <a:off x="438993" y="3278924"/>
            <a:ext cx="6294035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近畿大学医学部　外科学教室　肝胆膵部門</a:t>
            </a:r>
            <a:endParaRPr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975A5E63-955D-AD69-A31F-B0E93BDE108E}"/>
              </a:ext>
            </a:extLst>
          </p:cNvPr>
          <p:cNvSpPr/>
          <p:nvPr/>
        </p:nvSpPr>
        <p:spPr>
          <a:xfrm>
            <a:off x="2176038" y="3692069"/>
            <a:ext cx="454704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主任教授　</a:t>
            </a:r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松本　逸平 </a:t>
            </a:r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先生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624732EF-289E-F6A7-8D09-AFB7A2415A9E}"/>
              </a:ext>
            </a:extLst>
          </p:cNvPr>
          <p:cNvSpPr txBox="1"/>
          <p:nvPr/>
        </p:nvSpPr>
        <p:spPr>
          <a:xfrm>
            <a:off x="335678" y="5670168"/>
            <a:ext cx="63017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b="1" dirty="0"/>
              <a:t>「　外科医が行う膵癌化学療法の現状　」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1DABAF14-00F5-047C-7F22-416C741029F3}"/>
              </a:ext>
            </a:extLst>
          </p:cNvPr>
          <p:cNvSpPr txBox="1"/>
          <p:nvPr/>
        </p:nvSpPr>
        <p:spPr>
          <a:xfrm>
            <a:off x="360106" y="7748965"/>
            <a:ext cx="60644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dirty="0"/>
              <a:t>「　</a:t>
            </a:r>
            <a:r>
              <a:rPr kumimoji="1" lang="ja-JP" altLang="en-US" sz="3200" b="1" dirty="0"/>
              <a:t>集学的治療時代の膵癌手術　</a:t>
            </a:r>
            <a:r>
              <a:rPr kumimoji="1" lang="ja-JP" altLang="en-US" sz="3200" dirty="0"/>
              <a:t>」</a:t>
            </a:r>
          </a:p>
        </p:txBody>
      </p:sp>
      <p:sp>
        <p:nvSpPr>
          <p:cNvPr id="12" name="円/楕円 32">
            <a:extLst>
              <a:ext uri="{FF2B5EF4-FFF2-40B4-BE49-F238E27FC236}">
                <a16:creationId xmlns:a16="http://schemas.microsoft.com/office/drawing/2014/main" id="{10D321AC-0426-B8AB-5495-6FD13AD828B9}"/>
              </a:ext>
            </a:extLst>
          </p:cNvPr>
          <p:cNvSpPr/>
          <p:nvPr/>
        </p:nvSpPr>
        <p:spPr>
          <a:xfrm>
            <a:off x="247662" y="6340320"/>
            <a:ext cx="1758938" cy="473002"/>
          </a:xfrm>
          <a:prstGeom prst="ellipse">
            <a:avLst/>
          </a:prstGeom>
          <a:solidFill>
            <a:schemeClr val="accent1"/>
          </a:solidFill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002">
            <a:schemeClr val="dk2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b="1" dirty="0">
                <a:solidFill>
                  <a:schemeClr val="bg1"/>
                </a:solidFill>
              </a:rPr>
              <a:t>特別講演</a:t>
            </a:r>
            <a:endParaRPr kumimoji="1" lang="ja-JP" altLang="en-US" sz="2000" b="1" dirty="0">
              <a:solidFill>
                <a:schemeClr val="bg1"/>
              </a:solidFill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D28B398B-D457-6350-30D6-B45FD1A4F669}"/>
              </a:ext>
            </a:extLst>
          </p:cNvPr>
          <p:cNvSpPr/>
          <p:nvPr/>
        </p:nvSpPr>
        <p:spPr>
          <a:xfrm>
            <a:off x="2731626" y="7196638"/>
            <a:ext cx="39545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教授　</a:t>
            </a:r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大塚　隆生 </a:t>
            </a:r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先生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DE830B41-B941-2334-8F95-5BAE8983888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813" y="8411403"/>
            <a:ext cx="1364800" cy="692028"/>
          </a:xfrm>
          <a:prstGeom prst="rect">
            <a:avLst/>
          </a:prstGeom>
        </p:spPr>
      </p:pic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2DFD626C-CC6D-3B84-97F6-2EBA51748FEE}"/>
              </a:ext>
            </a:extLst>
          </p:cNvPr>
          <p:cNvSpPr/>
          <p:nvPr/>
        </p:nvSpPr>
        <p:spPr>
          <a:xfrm>
            <a:off x="424393" y="4783723"/>
            <a:ext cx="6294035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近畿大学医学部　外科学教室　肝胆膵部門</a:t>
            </a:r>
            <a:endParaRPr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B6CFC633-ECA1-CB79-79E5-451C247BAE2B}"/>
              </a:ext>
            </a:extLst>
          </p:cNvPr>
          <p:cNvSpPr txBox="1"/>
          <p:nvPr/>
        </p:nvSpPr>
        <p:spPr>
          <a:xfrm>
            <a:off x="925979" y="1877475"/>
            <a:ext cx="38659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ja-JP" sz="1800" u="sng" dirty="0">
                <a:solidFill>
                  <a:srgbClr val="0563C1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ＭＳ Ｐゴシック" panose="020B0600070205080204" pitchFamily="50" charset="-128"/>
                <a:hlinkClick r:id="rId8"/>
              </a:rPr>
              <a:t>https://zoom.us/webinar/register/WN_Q-2v50w3Qv-Jl9WpSzsZfg</a:t>
            </a:r>
            <a:endParaRPr lang="ja-JP" altLang="ja-JP" sz="1800" dirty="0">
              <a:effectLst/>
              <a:latin typeface="游ゴシック" panose="020B0400000000000000" pitchFamily="50" charset="-128"/>
              <a:ea typeface="游ゴシック" panose="020B0400000000000000" pitchFamily="50" charset="-128"/>
              <a:cs typeface="ＭＳ Ｐゴシック" panose="020B0600070205080204" pitchFamily="50" charset="-128"/>
            </a:endParaRPr>
          </a:p>
        </p:txBody>
      </p:sp>
      <p:pic>
        <p:nvPicPr>
          <p:cNvPr id="17" name="図 16" descr="QR コード&#10;&#10;自動的に生成された説明">
            <a:extLst>
              <a:ext uri="{FF2B5EF4-FFF2-40B4-BE49-F238E27FC236}">
                <a16:creationId xmlns:a16="http://schemas.microsoft.com/office/drawing/2014/main" id="{F9ED977F-C294-43F5-3C32-CA4DB7F7015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879560" y="953882"/>
            <a:ext cx="1795013" cy="1795013"/>
          </a:xfrm>
          <a:prstGeom prst="rect">
            <a:avLst/>
          </a:prstGeom>
        </p:spPr>
      </p:pic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AC878A12-7E64-40FF-375A-38247B5BE4E6}"/>
              </a:ext>
            </a:extLst>
          </p:cNvPr>
          <p:cNvSpPr txBox="1"/>
          <p:nvPr/>
        </p:nvSpPr>
        <p:spPr>
          <a:xfrm>
            <a:off x="2633718" y="2500770"/>
            <a:ext cx="221406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/>
              <a:t>上記</a:t>
            </a:r>
            <a:r>
              <a:rPr kumimoji="1" lang="en-US" altLang="ja-JP" sz="800" dirty="0"/>
              <a:t>URL</a:t>
            </a:r>
            <a:r>
              <a:rPr kumimoji="1" lang="ja-JP" altLang="en-US" sz="800" dirty="0"/>
              <a:t>または二次元コードよりご登録下さい。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384C6754-E8D1-B962-0F89-3FE81ADBFA43}"/>
              </a:ext>
            </a:extLst>
          </p:cNvPr>
          <p:cNvSpPr txBox="1"/>
          <p:nvPr/>
        </p:nvSpPr>
        <p:spPr>
          <a:xfrm>
            <a:off x="1423188" y="8388903"/>
            <a:ext cx="408636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b="1" dirty="0"/>
              <a:t>【</a:t>
            </a:r>
            <a:r>
              <a:rPr kumimoji="1" lang="ja-JP" altLang="en-US" sz="1400" b="1" dirty="0"/>
              <a:t>お問い合わせ</a:t>
            </a:r>
            <a:r>
              <a:rPr kumimoji="1" lang="en-US" altLang="ja-JP" sz="1400" b="1" dirty="0"/>
              <a:t>】</a:t>
            </a:r>
            <a:r>
              <a:rPr kumimoji="1" lang="ja-JP" altLang="en-US" sz="1200" b="1" dirty="0"/>
              <a:t>担当：岩渕　</a:t>
            </a:r>
            <a:endParaRPr kumimoji="1" lang="en-US" altLang="ja-JP" sz="1200" b="1" dirty="0"/>
          </a:p>
          <a:p>
            <a:pPr algn="ctr"/>
            <a:r>
              <a:rPr kumimoji="1" lang="en-US" altLang="ja-JP" sz="1200" dirty="0"/>
              <a:t>TEL</a:t>
            </a:r>
            <a:r>
              <a:rPr kumimoji="1" lang="ja-JP" altLang="en-US" sz="1200" dirty="0"/>
              <a:t>：</a:t>
            </a:r>
            <a:r>
              <a:rPr kumimoji="1" lang="en-US" altLang="ja-JP" sz="1200" dirty="0"/>
              <a:t>090-6790-8071</a:t>
            </a:r>
            <a:r>
              <a:rPr kumimoji="1" lang="ja-JP" altLang="en-US" sz="1200" dirty="0"/>
              <a:t>　</a:t>
            </a:r>
            <a:r>
              <a:rPr kumimoji="1" lang="en-US" altLang="ja-JP" sz="1200" dirty="0"/>
              <a:t>E-mail</a:t>
            </a:r>
            <a:r>
              <a:rPr kumimoji="1" lang="ja-JP" altLang="en-US" sz="1200" dirty="0"/>
              <a:t>：</a:t>
            </a:r>
            <a:r>
              <a:rPr kumimoji="1" lang="en-US" altLang="ja-JP" sz="1200" dirty="0"/>
              <a:t>k-iwabuchi@takata-seiyaku.co.jp</a:t>
            </a:r>
            <a:endParaRPr kumimoji="1"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811666100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B7D500C7D6A3FC4F8B29ED48118D2E03" ma:contentTypeVersion="21" ma:contentTypeDescription="新しいドキュメントを作成します。" ma:contentTypeScope="" ma:versionID="d25fa3f9eb578fa45f1223639ae72c40">
  <xsd:schema xmlns:xsd="http://www.w3.org/2001/XMLSchema" xmlns:xs="http://www.w3.org/2001/XMLSchema" xmlns:p="http://schemas.microsoft.com/office/2006/metadata/properties" xmlns:ns2="670e8915-abd2-4630-999f-e0e3251731fa" xmlns:ns3="50c65aff-1d20-4de7-90a1-215c14143d34" targetNamespace="http://schemas.microsoft.com/office/2006/metadata/properties" ma:root="true" ma:fieldsID="907555ebc29c00585f14dc345a23f1d8" ns2:_="" ns3:_="">
    <xsd:import namespace="670e8915-abd2-4630-999f-e0e3251731fa"/>
    <xsd:import namespace="50c65aff-1d20-4de7-90a1-215c14143d34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3:_x30d0__x30a4__x30aa__x30b8__x30a7__x30f3_" minOccurs="0"/>
                <xsd:element ref="ns3:MediaLengthInSeconds" minOccurs="0"/>
                <xsd:element ref="ns3:_Flow_SignoffStatus" minOccurs="0"/>
                <xsd:element ref="ns3:lcf76f155ced4ddcb4097134ff3c332f" minOccurs="0"/>
                <xsd:element ref="ns2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70e8915-abd2-4630-999f-e0e3251731fa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  <xsd:element name="TaxCatchAll" ma:index="25" nillable="true" ma:displayName="Taxonomy Catch All Column" ma:hidden="true" ma:list="{209c9517-0f4c-47cd-8149-70acc445b1eb}" ma:internalName="TaxCatchAll" ma:showField="CatchAllData" ma:web="670e8915-abd2-4630-999f-e0e3251731f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0c65aff-1d20-4de7-90a1-215c14143d3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_x30d0__x30a4__x30aa__x30b8__x30a7__x30f3_" ma:index="20" nillable="true" ma:displayName="バイオジェン" ma:format="Dropdown" ma:internalName="_x30d0__x30a4__x30aa__x30b8__x30a7__x30f3_">
      <xsd:simpleType>
        <xsd:restriction base="dms:Text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Flow_SignoffStatus" ma:index="22" nillable="true" ma:displayName="承認の状態" ma:internalName="_x627f__x8a8d__x306e__x72b6__x614b_">
      <xsd:simpleType>
        <xsd:restriction base="dms:Text"/>
      </xsd:simpleType>
    </xsd:element>
    <xsd:element name="lcf76f155ced4ddcb4097134ff3c332f" ma:index="24" nillable="true" ma:taxonomy="true" ma:internalName="lcf76f155ced4ddcb4097134ff3c332f" ma:taxonomyFieldName="MediaServiceImageTags" ma:displayName="画像タグ" ma:readOnly="false" ma:fieldId="{5cf76f15-5ced-4ddc-b409-7134ff3c332f}" ma:taxonomyMulti="true" ma:sspId="6cfb9932-1387-42c3-b2d2-cd86c7607b1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670e8915-abd2-4630-999f-e0e3251731fa" xsi:nil="true"/>
    <lcf76f155ced4ddcb4097134ff3c332f xmlns="50c65aff-1d20-4de7-90a1-215c14143d34">
      <Terms xmlns="http://schemas.microsoft.com/office/infopath/2007/PartnerControls"/>
    </lcf76f155ced4ddcb4097134ff3c332f>
    <_Flow_SignoffStatus xmlns="50c65aff-1d20-4de7-90a1-215c14143d34" xsi:nil="true"/>
    <_x30d0__x30a4__x30aa__x30b8__x30a7__x30f3_ xmlns="50c65aff-1d20-4de7-90a1-215c14143d34" xsi:nil="true"/>
  </documentManagement>
</p:properties>
</file>

<file path=customXml/itemProps1.xml><?xml version="1.0" encoding="utf-8"?>
<ds:datastoreItem xmlns:ds="http://schemas.openxmlformats.org/officeDocument/2006/customXml" ds:itemID="{396F940F-1BBA-433B-A1C8-83F1AFAFFA1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71B5486-3951-40CC-8EB4-25E0921618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70e8915-abd2-4630-999f-e0e3251731fa"/>
    <ds:schemaRef ds:uri="50c65aff-1d20-4de7-90a1-215c14143d3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9346400-4831-482E-9BA3-11B09127F486}">
  <ds:schemaRefs>
    <ds:schemaRef ds:uri="http://www.w3.org/XML/1998/namespace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50c65aff-1d20-4de7-90a1-215c14143d34"/>
    <ds:schemaRef ds:uri="670e8915-abd2-4630-999f-e0e3251731fa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2871</TotalTime>
  <Words>137</Words>
  <Application>Microsoft Office PowerPoint</Application>
  <PresentationFormat>画面に合わせる (4:3)</PresentationFormat>
  <Paragraphs>22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游ゴシック</vt:lpstr>
      <vt:lpstr>Arial</vt:lpstr>
      <vt:lpstr>Calibri</vt:lpstr>
      <vt:lpstr>ホワイト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砂川 莉莉</dc:creator>
  <cp:lastModifiedBy>岩渕 弘治</cp:lastModifiedBy>
  <cp:revision>223</cp:revision>
  <cp:lastPrinted>2023-05-31T02:45:15Z</cp:lastPrinted>
  <dcterms:created xsi:type="dcterms:W3CDTF">2013-06-24T11:37:56Z</dcterms:created>
  <dcterms:modified xsi:type="dcterms:W3CDTF">2024-12-18T23:56:39Z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0x010100B7D500C7D6A3FC4F8B29ED48118D2E03</vt:lpwstr>
  </property>
  <property fmtid="{D5CDD505-2E9C-101B-9397-08002B2CF9AE}" pid="3" name="MediaServiceImageTags">
    <vt:lpwstr/>
  </property>
</Properties>
</file>